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7" r:id="rId33"/>
    <p:sldId id="28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86" r:id="rId139"/>
    <p:sldId id="394" r:id="rId140"/>
    <p:sldId id="395" r:id="rId141"/>
    <p:sldId id="396" r:id="rId142"/>
    <p:sldId id="410" r:id="rId143"/>
    <p:sldId id="409" r:id="rId144"/>
    <p:sldId id="397" r:id="rId145"/>
    <p:sldId id="398" r:id="rId146"/>
    <p:sldId id="399" r:id="rId147"/>
    <p:sldId id="408" r:id="rId148"/>
    <p:sldId id="400" r:id="rId149"/>
    <p:sldId id="401" r:id="rId150"/>
    <p:sldId id="402" r:id="rId151"/>
    <p:sldId id="403" r:id="rId152"/>
    <p:sldId id="404" r:id="rId153"/>
    <p:sldId id="405" r:id="rId154"/>
    <p:sldId id="406" r:id="rId155"/>
    <p:sldId id="407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9" r:id="rId168"/>
    <p:sldId id="422" r:id="rId169"/>
    <p:sldId id="430" r:id="rId170"/>
    <p:sldId id="431" r:id="rId171"/>
    <p:sldId id="423" r:id="rId172"/>
    <p:sldId id="432" r:id="rId173"/>
    <p:sldId id="424" r:id="rId174"/>
    <p:sldId id="425" r:id="rId175"/>
    <p:sldId id="433" r:id="rId176"/>
    <p:sldId id="426" r:id="rId177"/>
    <p:sldId id="427" r:id="rId178"/>
    <p:sldId id="428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80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1" autoAdjust="0"/>
    <p:restoredTop sz="94660"/>
  </p:normalViewPr>
  <p:slideViewPr>
    <p:cSldViewPr>
      <p:cViewPr varScale="1">
        <p:scale>
          <a:sx n="63" d="100"/>
          <a:sy n="63" d="100"/>
        </p:scale>
        <p:origin x="66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notesMaster" Target="notesMasters/notes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viewProps" Target="viewProp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theme" Target="theme/theme1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tableStyles" Target="tableStyle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2657B-CC3D-4EC9-9EBE-B16600EA2600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1B2BE-8988-4BF4-9233-3A45864717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94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1B2BE-8988-4BF4-9233-3A4586471729}" type="slidenum">
              <a:rPr lang="en-IN" smtClean="0"/>
              <a:t>128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46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78608" y="431017"/>
            <a:ext cx="8107680" cy="46990"/>
          </a:xfrm>
          <a:custGeom>
            <a:avLst/>
            <a:gdLst/>
            <a:ahLst/>
            <a:cxnLst/>
            <a:rect l="l" t="t" r="r" b="b"/>
            <a:pathLst>
              <a:path w="8107680" h="46990">
                <a:moveTo>
                  <a:pt x="8107299" y="0"/>
                </a:moveTo>
                <a:lnTo>
                  <a:pt x="0" y="0"/>
                </a:lnTo>
                <a:lnTo>
                  <a:pt x="0" y="46502"/>
                </a:lnTo>
                <a:lnTo>
                  <a:pt x="8107299" y="46502"/>
                </a:lnTo>
                <a:lnTo>
                  <a:pt x="8107299" y="0"/>
                </a:lnTo>
                <a:close/>
              </a:path>
            </a:pathLst>
          </a:custGeom>
          <a:solidFill>
            <a:srgbClr val="F47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25987" y="232447"/>
            <a:ext cx="316865" cy="309880"/>
          </a:xfrm>
          <a:custGeom>
            <a:avLst/>
            <a:gdLst/>
            <a:ahLst/>
            <a:cxnLst/>
            <a:rect l="l" t="t" r="r" b="b"/>
            <a:pathLst>
              <a:path w="316865" h="309880">
                <a:moveTo>
                  <a:pt x="316318" y="126987"/>
                </a:moveTo>
                <a:lnTo>
                  <a:pt x="187744" y="126987"/>
                </a:lnTo>
                <a:lnTo>
                  <a:pt x="187744" y="0"/>
                </a:lnTo>
                <a:lnTo>
                  <a:pt x="128574" y="0"/>
                </a:lnTo>
                <a:lnTo>
                  <a:pt x="128574" y="126987"/>
                </a:lnTo>
                <a:lnTo>
                  <a:pt x="0" y="126987"/>
                </a:lnTo>
                <a:lnTo>
                  <a:pt x="0" y="182867"/>
                </a:lnTo>
                <a:lnTo>
                  <a:pt x="128574" y="182867"/>
                </a:lnTo>
                <a:lnTo>
                  <a:pt x="128574" y="309854"/>
                </a:lnTo>
                <a:lnTo>
                  <a:pt x="187744" y="309854"/>
                </a:lnTo>
                <a:lnTo>
                  <a:pt x="187744" y="182867"/>
                </a:lnTo>
                <a:lnTo>
                  <a:pt x="316318" y="182867"/>
                </a:lnTo>
                <a:lnTo>
                  <a:pt x="316318" y="126987"/>
                </a:lnTo>
                <a:close/>
              </a:path>
            </a:pathLst>
          </a:custGeom>
          <a:solidFill>
            <a:srgbClr val="D12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475682" y="177837"/>
            <a:ext cx="428625" cy="419100"/>
          </a:xfrm>
          <a:custGeom>
            <a:avLst/>
            <a:gdLst/>
            <a:ahLst/>
            <a:cxnLst/>
            <a:rect l="l" t="t" r="r" b="b"/>
            <a:pathLst>
              <a:path w="428625" h="419100">
                <a:moveTo>
                  <a:pt x="428129" y="173977"/>
                </a:moveTo>
                <a:lnTo>
                  <a:pt x="252564" y="173977"/>
                </a:lnTo>
                <a:lnTo>
                  <a:pt x="252564" y="0"/>
                </a:lnTo>
                <a:lnTo>
                  <a:pt x="175387" y="0"/>
                </a:lnTo>
                <a:lnTo>
                  <a:pt x="175387" y="173977"/>
                </a:lnTo>
                <a:lnTo>
                  <a:pt x="0" y="173977"/>
                </a:lnTo>
                <a:lnTo>
                  <a:pt x="0" y="246367"/>
                </a:lnTo>
                <a:lnTo>
                  <a:pt x="175387" y="246367"/>
                </a:lnTo>
                <a:lnTo>
                  <a:pt x="175387" y="419074"/>
                </a:lnTo>
                <a:lnTo>
                  <a:pt x="252564" y="419074"/>
                </a:lnTo>
                <a:lnTo>
                  <a:pt x="252564" y="246367"/>
                </a:lnTo>
                <a:lnTo>
                  <a:pt x="428129" y="246367"/>
                </a:lnTo>
                <a:lnTo>
                  <a:pt x="428129" y="173977"/>
                </a:lnTo>
                <a:close/>
              </a:path>
            </a:pathLst>
          </a:custGeom>
          <a:solidFill>
            <a:srgbClr val="D12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74013" y="227009"/>
            <a:ext cx="373380" cy="320675"/>
          </a:xfrm>
          <a:custGeom>
            <a:avLst/>
            <a:gdLst/>
            <a:ahLst/>
            <a:cxnLst/>
            <a:rect l="l" t="t" r="r" b="b"/>
            <a:pathLst>
              <a:path w="373379" h="320675">
                <a:moveTo>
                  <a:pt x="230824" y="0"/>
                </a:moveTo>
                <a:lnTo>
                  <a:pt x="141451" y="0"/>
                </a:lnTo>
                <a:lnTo>
                  <a:pt x="0" y="320618"/>
                </a:lnTo>
                <a:lnTo>
                  <a:pt x="92527" y="320618"/>
                </a:lnTo>
                <a:lnTo>
                  <a:pt x="117437" y="258261"/>
                </a:lnTo>
                <a:lnTo>
                  <a:pt x="345202" y="258261"/>
                </a:lnTo>
                <a:lnTo>
                  <a:pt x="315631" y="191491"/>
                </a:lnTo>
                <a:lnTo>
                  <a:pt x="144277" y="191491"/>
                </a:lnTo>
                <a:lnTo>
                  <a:pt x="185431" y="88865"/>
                </a:lnTo>
                <a:lnTo>
                  <a:pt x="270180" y="88865"/>
                </a:lnTo>
                <a:lnTo>
                  <a:pt x="230824" y="0"/>
                </a:lnTo>
                <a:close/>
              </a:path>
              <a:path w="373379" h="320675">
                <a:moveTo>
                  <a:pt x="345202" y="258261"/>
                </a:moveTo>
                <a:lnTo>
                  <a:pt x="253427" y="258261"/>
                </a:lnTo>
                <a:lnTo>
                  <a:pt x="278525" y="320618"/>
                </a:lnTo>
                <a:lnTo>
                  <a:pt x="372818" y="320618"/>
                </a:lnTo>
                <a:lnTo>
                  <a:pt x="345202" y="258261"/>
                </a:lnTo>
                <a:close/>
              </a:path>
              <a:path w="373379" h="320675">
                <a:moveTo>
                  <a:pt x="270180" y="88865"/>
                </a:moveTo>
                <a:lnTo>
                  <a:pt x="185431" y="88865"/>
                </a:lnTo>
                <a:lnTo>
                  <a:pt x="226586" y="191491"/>
                </a:lnTo>
                <a:lnTo>
                  <a:pt x="315631" y="191491"/>
                </a:lnTo>
                <a:lnTo>
                  <a:pt x="270180" y="88865"/>
                </a:lnTo>
                <a:close/>
              </a:path>
            </a:pathLst>
          </a:custGeom>
          <a:solidFill>
            <a:srgbClr val="D12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61076" y="348195"/>
            <a:ext cx="442601" cy="10952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355059" y="479094"/>
            <a:ext cx="313055" cy="62230"/>
          </a:xfrm>
          <a:custGeom>
            <a:avLst/>
            <a:gdLst/>
            <a:ahLst/>
            <a:cxnLst/>
            <a:rect l="l" t="t" r="r" b="b"/>
            <a:pathLst>
              <a:path w="313054" h="62229">
                <a:moveTo>
                  <a:pt x="58470" y="25971"/>
                </a:moveTo>
                <a:lnTo>
                  <a:pt x="30911" y="25971"/>
                </a:lnTo>
                <a:lnTo>
                  <a:pt x="30911" y="38150"/>
                </a:lnTo>
                <a:lnTo>
                  <a:pt x="42748" y="38150"/>
                </a:lnTo>
                <a:lnTo>
                  <a:pt x="42748" y="45402"/>
                </a:lnTo>
                <a:lnTo>
                  <a:pt x="40271" y="46990"/>
                </a:lnTo>
                <a:lnTo>
                  <a:pt x="37096" y="47866"/>
                </a:lnTo>
                <a:lnTo>
                  <a:pt x="23672" y="47866"/>
                </a:lnTo>
                <a:lnTo>
                  <a:pt x="16967" y="40982"/>
                </a:lnTo>
                <a:lnTo>
                  <a:pt x="16967" y="22085"/>
                </a:lnTo>
                <a:lnTo>
                  <a:pt x="23495" y="14833"/>
                </a:lnTo>
                <a:lnTo>
                  <a:pt x="38150" y="14833"/>
                </a:lnTo>
                <a:lnTo>
                  <a:pt x="42392" y="16789"/>
                </a:lnTo>
                <a:lnTo>
                  <a:pt x="46634" y="20320"/>
                </a:lnTo>
                <a:lnTo>
                  <a:pt x="51193" y="14833"/>
                </a:lnTo>
                <a:lnTo>
                  <a:pt x="56349" y="8661"/>
                </a:lnTo>
                <a:lnTo>
                  <a:pt x="51346" y="4991"/>
                </a:lnTo>
                <a:lnTo>
                  <a:pt x="46024" y="2400"/>
                </a:lnTo>
                <a:lnTo>
                  <a:pt x="46240" y="2400"/>
                </a:lnTo>
                <a:lnTo>
                  <a:pt x="39433" y="584"/>
                </a:lnTo>
                <a:lnTo>
                  <a:pt x="32156" y="0"/>
                </a:lnTo>
                <a:lnTo>
                  <a:pt x="19304" y="2400"/>
                </a:lnTo>
                <a:lnTo>
                  <a:pt x="9118" y="8991"/>
                </a:lnTo>
                <a:lnTo>
                  <a:pt x="2425" y="18859"/>
                </a:lnTo>
                <a:lnTo>
                  <a:pt x="0" y="31089"/>
                </a:lnTo>
                <a:lnTo>
                  <a:pt x="0" y="31267"/>
                </a:lnTo>
                <a:lnTo>
                  <a:pt x="2451" y="43700"/>
                </a:lnTo>
                <a:lnTo>
                  <a:pt x="9232" y="53479"/>
                </a:lnTo>
                <a:lnTo>
                  <a:pt x="19532" y="59880"/>
                </a:lnTo>
                <a:lnTo>
                  <a:pt x="32499" y="62179"/>
                </a:lnTo>
                <a:lnTo>
                  <a:pt x="40208" y="61468"/>
                </a:lnTo>
                <a:lnTo>
                  <a:pt x="47142" y="59512"/>
                </a:lnTo>
                <a:lnTo>
                  <a:pt x="53238" y="56591"/>
                </a:lnTo>
                <a:lnTo>
                  <a:pt x="58470" y="52997"/>
                </a:lnTo>
                <a:lnTo>
                  <a:pt x="58470" y="47866"/>
                </a:lnTo>
                <a:lnTo>
                  <a:pt x="58470" y="25971"/>
                </a:lnTo>
                <a:close/>
              </a:path>
              <a:path w="313054" h="62229">
                <a:moveTo>
                  <a:pt x="122580" y="60947"/>
                </a:moveTo>
                <a:lnTo>
                  <a:pt x="110210" y="42926"/>
                </a:lnTo>
                <a:lnTo>
                  <a:pt x="108267" y="40093"/>
                </a:lnTo>
                <a:lnTo>
                  <a:pt x="115684" y="36918"/>
                </a:lnTo>
                <a:lnTo>
                  <a:pt x="120637" y="30911"/>
                </a:lnTo>
                <a:lnTo>
                  <a:pt x="120637" y="29857"/>
                </a:lnTo>
                <a:lnTo>
                  <a:pt x="120561" y="15544"/>
                </a:lnTo>
                <a:lnTo>
                  <a:pt x="118872" y="11125"/>
                </a:lnTo>
                <a:lnTo>
                  <a:pt x="111277" y="3530"/>
                </a:lnTo>
                <a:lnTo>
                  <a:pt x="105092" y="1231"/>
                </a:lnTo>
                <a:lnTo>
                  <a:pt x="104038" y="1231"/>
                </a:lnTo>
                <a:lnTo>
                  <a:pt x="104038" y="17843"/>
                </a:lnTo>
                <a:lnTo>
                  <a:pt x="104038" y="27203"/>
                </a:lnTo>
                <a:lnTo>
                  <a:pt x="100672" y="29857"/>
                </a:lnTo>
                <a:lnTo>
                  <a:pt x="84251" y="29857"/>
                </a:lnTo>
                <a:lnTo>
                  <a:pt x="84251" y="15544"/>
                </a:lnTo>
                <a:lnTo>
                  <a:pt x="100495" y="15544"/>
                </a:lnTo>
                <a:lnTo>
                  <a:pt x="104038" y="17843"/>
                </a:lnTo>
                <a:lnTo>
                  <a:pt x="104038" y="1231"/>
                </a:lnTo>
                <a:lnTo>
                  <a:pt x="67652" y="1231"/>
                </a:lnTo>
                <a:lnTo>
                  <a:pt x="67652" y="60947"/>
                </a:lnTo>
                <a:lnTo>
                  <a:pt x="84251" y="60947"/>
                </a:lnTo>
                <a:lnTo>
                  <a:pt x="84251" y="42926"/>
                </a:lnTo>
                <a:lnTo>
                  <a:pt x="91490" y="42926"/>
                </a:lnTo>
                <a:lnTo>
                  <a:pt x="103505" y="60947"/>
                </a:lnTo>
                <a:lnTo>
                  <a:pt x="122580" y="60947"/>
                </a:lnTo>
                <a:close/>
              </a:path>
              <a:path w="313054" h="62229">
                <a:moveTo>
                  <a:pt x="192697" y="60947"/>
                </a:moveTo>
                <a:lnTo>
                  <a:pt x="188214" y="50342"/>
                </a:lnTo>
                <a:lnTo>
                  <a:pt x="182778" y="37452"/>
                </a:lnTo>
                <a:lnTo>
                  <a:pt x="175539" y="20320"/>
                </a:lnTo>
                <a:lnTo>
                  <a:pt x="167259" y="711"/>
                </a:lnTo>
                <a:lnTo>
                  <a:pt x="165849" y="711"/>
                </a:lnTo>
                <a:lnTo>
                  <a:pt x="165849" y="37452"/>
                </a:lnTo>
                <a:lnTo>
                  <a:pt x="152425" y="37452"/>
                </a:lnTo>
                <a:lnTo>
                  <a:pt x="159143" y="20320"/>
                </a:lnTo>
                <a:lnTo>
                  <a:pt x="165849" y="37452"/>
                </a:lnTo>
                <a:lnTo>
                  <a:pt x="165849" y="711"/>
                </a:lnTo>
                <a:lnTo>
                  <a:pt x="151371" y="711"/>
                </a:lnTo>
                <a:lnTo>
                  <a:pt x="125933" y="60947"/>
                </a:lnTo>
                <a:lnTo>
                  <a:pt x="143421" y="60947"/>
                </a:lnTo>
                <a:lnTo>
                  <a:pt x="147662" y="50342"/>
                </a:lnTo>
                <a:lnTo>
                  <a:pt x="170611" y="50342"/>
                </a:lnTo>
                <a:lnTo>
                  <a:pt x="175031" y="60947"/>
                </a:lnTo>
                <a:lnTo>
                  <a:pt x="192697" y="60947"/>
                </a:lnTo>
                <a:close/>
              </a:path>
              <a:path w="313054" h="62229">
                <a:moveTo>
                  <a:pt x="255384" y="30734"/>
                </a:moveTo>
                <a:lnTo>
                  <a:pt x="253123" y="18821"/>
                </a:lnTo>
                <a:lnTo>
                  <a:pt x="251053" y="15900"/>
                </a:lnTo>
                <a:lnTo>
                  <a:pt x="246532" y="9499"/>
                </a:lnTo>
                <a:lnTo>
                  <a:pt x="238429" y="4851"/>
                </a:lnTo>
                <a:lnTo>
                  <a:pt x="238429" y="21374"/>
                </a:lnTo>
                <a:lnTo>
                  <a:pt x="238429" y="40805"/>
                </a:lnTo>
                <a:lnTo>
                  <a:pt x="231902" y="46278"/>
                </a:lnTo>
                <a:lnTo>
                  <a:pt x="215125" y="46278"/>
                </a:lnTo>
                <a:lnTo>
                  <a:pt x="215125" y="15900"/>
                </a:lnTo>
                <a:lnTo>
                  <a:pt x="231902" y="15900"/>
                </a:lnTo>
                <a:lnTo>
                  <a:pt x="238429" y="21374"/>
                </a:lnTo>
                <a:lnTo>
                  <a:pt x="238429" y="4851"/>
                </a:lnTo>
                <a:lnTo>
                  <a:pt x="235940" y="3416"/>
                </a:lnTo>
                <a:lnTo>
                  <a:pt x="221653" y="1231"/>
                </a:lnTo>
                <a:lnTo>
                  <a:pt x="198526" y="1231"/>
                </a:lnTo>
                <a:lnTo>
                  <a:pt x="198526" y="60947"/>
                </a:lnTo>
                <a:lnTo>
                  <a:pt x="221310" y="60947"/>
                </a:lnTo>
                <a:lnTo>
                  <a:pt x="235724" y="58661"/>
                </a:lnTo>
                <a:lnTo>
                  <a:pt x="246430" y="52349"/>
                </a:lnTo>
                <a:lnTo>
                  <a:pt x="250685" y="46278"/>
                </a:lnTo>
                <a:lnTo>
                  <a:pt x="253098" y="42837"/>
                </a:lnTo>
                <a:lnTo>
                  <a:pt x="255384" y="30911"/>
                </a:lnTo>
                <a:lnTo>
                  <a:pt x="255384" y="30734"/>
                </a:lnTo>
                <a:close/>
              </a:path>
              <a:path w="313054" h="62229">
                <a:moveTo>
                  <a:pt x="312432" y="46812"/>
                </a:moveTo>
                <a:lnTo>
                  <a:pt x="280301" y="46812"/>
                </a:lnTo>
                <a:lnTo>
                  <a:pt x="280301" y="37452"/>
                </a:lnTo>
                <a:lnTo>
                  <a:pt x="308902" y="37452"/>
                </a:lnTo>
                <a:lnTo>
                  <a:pt x="308902" y="24371"/>
                </a:lnTo>
                <a:lnTo>
                  <a:pt x="280301" y="24371"/>
                </a:lnTo>
                <a:lnTo>
                  <a:pt x="280301" y="15189"/>
                </a:lnTo>
                <a:lnTo>
                  <a:pt x="311912" y="15189"/>
                </a:lnTo>
                <a:lnTo>
                  <a:pt x="311912" y="1231"/>
                </a:lnTo>
                <a:lnTo>
                  <a:pt x="263867" y="1231"/>
                </a:lnTo>
                <a:lnTo>
                  <a:pt x="263867" y="60947"/>
                </a:lnTo>
                <a:lnTo>
                  <a:pt x="312432" y="60947"/>
                </a:lnTo>
                <a:lnTo>
                  <a:pt x="312432" y="4681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10455" y="279660"/>
            <a:ext cx="301625" cy="300355"/>
          </a:xfrm>
          <a:custGeom>
            <a:avLst/>
            <a:gdLst/>
            <a:ahLst/>
            <a:cxnLst/>
            <a:rect l="l" t="t" r="r" b="b"/>
            <a:pathLst>
              <a:path w="301625" h="300355">
                <a:moveTo>
                  <a:pt x="301063" y="0"/>
                </a:moveTo>
                <a:lnTo>
                  <a:pt x="0" y="0"/>
                </a:lnTo>
                <a:lnTo>
                  <a:pt x="0" y="300119"/>
                </a:lnTo>
                <a:lnTo>
                  <a:pt x="301063" y="300119"/>
                </a:lnTo>
                <a:lnTo>
                  <a:pt x="301063" y="0"/>
                </a:lnTo>
                <a:close/>
              </a:path>
            </a:pathLst>
          </a:custGeom>
          <a:solidFill>
            <a:srgbClr val="F3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05586" y="27409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201828" y="230847"/>
                </a:moveTo>
                <a:lnTo>
                  <a:pt x="108331" y="230847"/>
                </a:lnTo>
                <a:lnTo>
                  <a:pt x="108331" y="46939"/>
                </a:lnTo>
                <a:lnTo>
                  <a:pt x="79933" y="46939"/>
                </a:lnTo>
                <a:lnTo>
                  <a:pt x="79933" y="230847"/>
                </a:lnTo>
                <a:lnTo>
                  <a:pt x="79933" y="253669"/>
                </a:lnTo>
                <a:lnTo>
                  <a:pt x="201828" y="253669"/>
                </a:lnTo>
                <a:lnTo>
                  <a:pt x="201828" y="230847"/>
                </a:lnTo>
                <a:close/>
              </a:path>
              <a:path w="311150" h="311150">
                <a:moveTo>
                  <a:pt x="310819" y="0"/>
                </a:moveTo>
                <a:lnTo>
                  <a:pt x="0" y="0"/>
                </a:lnTo>
                <a:lnTo>
                  <a:pt x="0" y="10147"/>
                </a:lnTo>
                <a:lnTo>
                  <a:pt x="0" y="300609"/>
                </a:lnTo>
                <a:lnTo>
                  <a:pt x="0" y="310756"/>
                </a:lnTo>
                <a:lnTo>
                  <a:pt x="310819" y="310756"/>
                </a:lnTo>
                <a:lnTo>
                  <a:pt x="310819" y="300621"/>
                </a:lnTo>
                <a:lnTo>
                  <a:pt x="310819" y="10655"/>
                </a:lnTo>
                <a:lnTo>
                  <a:pt x="300837" y="10655"/>
                </a:lnTo>
                <a:lnTo>
                  <a:pt x="300837" y="300609"/>
                </a:lnTo>
                <a:lnTo>
                  <a:pt x="9956" y="300609"/>
                </a:lnTo>
                <a:lnTo>
                  <a:pt x="9956" y="10147"/>
                </a:lnTo>
                <a:lnTo>
                  <a:pt x="310819" y="10147"/>
                </a:lnTo>
                <a:lnTo>
                  <a:pt x="310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257730" y="279040"/>
            <a:ext cx="300990" cy="300355"/>
          </a:xfrm>
          <a:custGeom>
            <a:avLst/>
            <a:gdLst/>
            <a:ahLst/>
            <a:cxnLst/>
            <a:rect l="l" t="t" r="r" b="b"/>
            <a:pathLst>
              <a:path w="300990" h="300355">
                <a:moveTo>
                  <a:pt x="300837" y="0"/>
                </a:moveTo>
                <a:lnTo>
                  <a:pt x="0" y="0"/>
                </a:lnTo>
                <a:lnTo>
                  <a:pt x="0" y="299894"/>
                </a:lnTo>
                <a:lnTo>
                  <a:pt x="300837" y="299894"/>
                </a:lnTo>
                <a:lnTo>
                  <a:pt x="300837" y="0"/>
                </a:lnTo>
                <a:close/>
              </a:path>
            </a:pathLst>
          </a:custGeom>
          <a:solidFill>
            <a:srgbClr val="F3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252867" y="274091"/>
            <a:ext cx="311150" cy="309880"/>
          </a:xfrm>
          <a:custGeom>
            <a:avLst/>
            <a:gdLst/>
            <a:ahLst/>
            <a:cxnLst/>
            <a:rect l="l" t="t" r="r" b="b"/>
            <a:pathLst>
              <a:path w="311150" h="309880">
                <a:moveTo>
                  <a:pt x="310807" y="0"/>
                </a:moveTo>
                <a:lnTo>
                  <a:pt x="0" y="0"/>
                </a:lnTo>
                <a:lnTo>
                  <a:pt x="0" y="10147"/>
                </a:lnTo>
                <a:lnTo>
                  <a:pt x="0" y="300609"/>
                </a:lnTo>
                <a:lnTo>
                  <a:pt x="0" y="309486"/>
                </a:lnTo>
                <a:lnTo>
                  <a:pt x="310807" y="309486"/>
                </a:lnTo>
                <a:lnTo>
                  <a:pt x="310807" y="300609"/>
                </a:lnTo>
                <a:lnTo>
                  <a:pt x="9944" y="300609"/>
                </a:lnTo>
                <a:lnTo>
                  <a:pt x="9944" y="10147"/>
                </a:lnTo>
                <a:lnTo>
                  <a:pt x="300837" y="10147"/>
                </a:lnTo>
                <a:lnTo>
                  <a:pt x="300837" y="299986"/>
                </a:lnTo>
                <a:lnTo>
                  <a:pt x="310807" y="299986"/>
                </a:lnTo>
                <a:lnTo>
                  <a:pt x="310807" y="10147"/>
                </a:lnTo>
                <a:lnTo>
                  <a:pt x="310807" y="9804"/>
                </a:lnTo>
                <a:lnTo>
                  <a:pt x="310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2996" y="319014"/>
            <a:ext cx="134619" cy="208315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605005" y="278194"/>
            <a:ext cx="300990" cy="300355"/>
          </a:xfrm>
          <a:custGeom>
            <a:avLst/>
            <a:gdLst/>
            <a:ahLst/>
            <a:cxnLst/>
            <a:rect l="l" t="t" r="r" b="b"/>
            <a:pathLst>
              <a:path w="300989" h="300355">
                <a:moveTo>
                  <a:pt x="300837" y="0"/>
                </a:moveTo>
                <a:lnTo>
                  <a:pt x="0" y="0"/>
                </a:lnTo>
                <a:lnTo>
                  <a:pt x="0" y="300105"/>
                </a:lnTo>
                <a:lnTo>
                  <a:pt x="300837" y="300105"/>
                </a:lnTo>
                <a:lnTo>
                  <a:pt x="300837" y="0"/>
                </a:lnTo>
                <a:close/>
              </a:path>
            </a:pathLst>
          </a:custGeom>
          <a:solidFill>
            <a:srgbClr val="F3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599907" y="272833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11023" y="10439"/>
                </a:moveTo>
                <a:lnTo>
                  <a:pt x="300837" y="10439"/>
                </a:lnTo>
                <a:lnTo>
                  <a:pt x="300837" y="300393"/>
                </a:lnTo>
                <a:lnTo>
                  <a:pt x="311023" y="300393"/>
                </a:lnTo>
                <a:lnTo>
                  <a:pt x="311023" y="10439"/>
                </a:lnTo>
                <a:close/>
              </a:path>
              <a:path w="311150" h="311150">
                <a:moveTo>
                  <a:pt x="311023" y="0"/>
                </a:moveTo>
                <a:lnTo>
                  <a:pt x="0" y="0"/>
                </a:lnTo>
                <a:lnTo>
                  <a:pt x="0" y="10147"/>
                </a:lnTo>
                <a:lnTo>
                  <a:pt x="0" y="300596"/>
                </a:lnTo>
                <a:lnTo>
                  <a:pt x="0" y="310743"/>
                </a:lnTo>
                <a:lnTo>
                  <a:pt x="311023" y="310743"/>
                </a:lnTo>
                <a:lnTo>
                  <a:pt x="311023" y="300596"/>
                </a:lnTo>
                <a:lnTo>
                  <a:pt x="10172" y="300596"/>
                </a:lnTo>
                <a:lnTo>
                  <a:pt x="10172" y="10147"/>
                </a:lnTo>
                <a:lnTo>
                  <a:pt x="311023" y="10147"/>
                </a:lnTo>
                <a:lnTo>
                  <a:pt x="311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9847" y="320282"/>
            <a:ext cx="161356" cy="21000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8282" y="176455"/>
            <a:ext cx="507133" cy="505266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0" y="6778867"/>
            <a:ext cx="12192000" cy="79375"/>
          </a:xfrm>
          <a:custGeom>
            <a:avLst/>
            <a:gdLst/>
            <a:ahLst/>
            <a:cxnLst/>
            <a:rect l="l" t="t" r="r" b="b"/>
            <a:pathLst>
              <a:path w="12192000" h="79375">
                <a:moveTo>
                  <a:pt x="12192000" y="0"/>
                </a:moveTo>
                <a:lnTo>
                  <a:pt x="0" y="0"/>
                </a:lnTo>
                <a:lnTo>
                  <a:pt x="0" y="79131"/>
                </a:lnTo>
                <a:lnTo>
                  <a:pt x="12192000" y="791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7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29844"/>
            <a:ext cx="10731830" cy="184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1897203"/>
            <a:ext cx="10361929" cy="231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762000"/>
            <a:ext cx="3429000" cy="4572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Principle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62001" y="2015704"/>
            <a:ext cx="5105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 stimulated emission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an excited atom is hit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a photon of the same energy,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emits an additional identical photon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leads to amplification of light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31038"/>
            <a:ext cx="5715000" cy="47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762000"/>
            <a:ext cx="3505200" cy="6096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Radiation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85800" y="2068885"/>
            <a:ext cx="73461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Produced due to stimulated emission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Emitted photons have: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Same wavelength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Same phase,  Same direction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Optical cavity amplifies radiation by multiple reflections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portion exits as the laser beam</a:t>
            </a:r>
          </a:p>
        </p:txBody>
      </p:sp>
    </p:spTree>
    <p:extLst>
      <p:ext uri="{BB962C8B-B14F-4D97-AF65-F5344CB8AC3E}">
        <p14:creationId xmlns:p14="http://schemas.microsoft.com/office/powerpoint/2010/main" val="20273975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838200"/>
            <a:ext cx="9220200" cy="623248"/>
          </a:xfrm>
        </p:spPr>
        <p:txBody>
          <a:bodyPr/>
          <a:lstStyle/>
          <a:p>
            <a:r>
              <a:rPr lang="en-IN" dirty="0"/>
              <a:t>Applications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2684136"/>
            <a:ext cx="650530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Medical treatments (dermatology, ophthalmology)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 chemistry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Holography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Tunable research lasers</a:t>
            </a:r>
          </a:p>
        </p:txBody>
      </p:sp>
    </p:spTree>
    <p:extLst>
      <p:ext uri="{BB962C8B-B14F-4D97-AF65-F5344CB8AC3E}">
        <p14:creationId xmlns:p14="http://schemas.microsoft.com/office/powerpoint/2010/main" val="22694778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066800"/>
            <a:ext cx="7239000" cy="457200"/>
          </a:xfrm>
        </p:spPr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209800"/>
            <a:ext cx="692214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active medium used in a liquid dye laser?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kumimoji="0" lang="en-US" altLang="en-US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basic principle of liquid laser and construction</a:t>
            </a:r>
            <a:r>
              <a:rPr kumimoji="0" lang="en-US" alt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the working of liquid laser?</a:t>
            </a:r>
            <a:endParaRPr kumimoji="0" lang="en-US" alt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purpose of circulating the dye solution?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Mention 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alt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a liquid dye laser.</a:t>
            </a:r>
          </a:p>
        </p:txBody>
      </p:sp>
    </p:spTree>
    <p:extLst>
      <p:ext uri="{BB962C8B-B14F-4D97-AF65-F5344CB8AC3E}">
        <p14:creationId xmlns:p14="http://schemas.microsoft.com/office/powerpoint/2010/main" val="784295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838200"/>
            <a:ext cx="8077200" cy="762000"/>
          </a:xfrm>
        </p:spPr>
        <p:txBody>
          <a:bodyPr/>
          <a:lstStyle/>
          <a:p>
            <a:r>
              <a:rPr lang="en-IN" dirty="0"/>
              <a:t>solid-state dye laser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2209800"/>
            <a:ext cx="3962400" cy="14773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is a type of tunable laser where organic </a:t>
            </a:r>
            <a:r>
              <a:rPr lang="en-US" b="0" dirty="0" smtClean="0">
                <a:solidFill>
                  <a:schemeClr val="tx1"/>
                </a:solidFill>
              </a:rPr>
              <a:t>dye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molecules are immobilized in a solid </a:t>
            </a:r>
            <a:r>
              <a:rPr lang="en-US" b="0" dirty="0" smtClean="0">
                <a:solidFill>
                  <a:schemeClr val="tx1"/>
                </a:solidFill>
              </a:rPr>
              <a:t>host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instead of being dissolved in a liquid solvent (as in conventional dye lasers).</a:t>
            </a:r>
            <a:endParaRPr lang="en-IN" b="0" dirty="0">
              <a:solidFill>
                <a:schemeClr val="tx1"/>
              </a:solidFill>
            </a:endParaRPr>
          </a:p>
        </p:txBody>
      </p:sp>
      <p:pic>
        <p:nvPicPr>
          <p:cNvPr id="7170" name="Picture 2" descr="Schematic-layout-of-a-tunable-solid-state-dye-laser-with-an-intracavity-dispersive_Q640.jpg (521×52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6705600" cy="43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397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1004069"/>
            <a:ext cx="731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Gain medium: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Organic laser dyes (e.g.,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rhodamine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coumarin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Host material: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Solid matrices such as polymers (PMMA), sol-gel glass, or crystalline hosts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Pumping source: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Typically another solid-state laser (e.g.,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frequency-doubled to 532 nm)</a:t>
            </a:r>
          </a:p>
        </p:txBody>
      </p:sp>
      <p:pic>
        <p:nvPicPr>
          <p:cNvPr id="1027" name="Picture 3" descr="https://www.researchgate.net/profile/Nguyen-Hao-16/publication/270630767/figure/fig1/AS:295009598361601@1447347177092/Schema-of-the-diode-pumped-solid-state-la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6324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9260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762000"/>
            <a:ext cx="8915400" cy="623248"/>
          </a:xfrm>
        </p:spPr>
        <p:txBody>
          <a:bodyPr/>
          <a:lstStyle/>
          <a:p>
            <a:r>
              <a:rPr lang="en-IN" dirty="0" smtClean="0"/>
              <a:t>working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021672"/>
            <a:ext cx="5486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pump laser excites dye molecules embedded in the solid host.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excited dye molecules undergo stimulated emission.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laser cavity selects and amplifies a specific wavelength.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using tuning elements (gratings, prisms), the output wavelength can be adjusted over a broad range.</a:t>
            </a:r>
          </a:p>
        </p:txBody>
      </p:sp>
      <p:pic>
        <p:nvPicPr>
          <p:cNvPr id="2051" name="Picture 3" descr="https://www.twi-global.com/images/00017/91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5791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6580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914400"/>
            <a:ext cx="8001000" cy="533400"/>
          </a:xfrm>
        </p:spPr>
        <p:txBody>
          <a:bodyPr/>
          <a:lstStyle/>
          <a:p>
            <a:r>
              <a:rPr lang="en-IN" dirty="0" smtClean="0"/>
              <a:t>Advantages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2215451"/>
            <a:ext cx="65132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liquid handling (simpler, cleaner, more robust)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Compact and portable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Broad wavelength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tunability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(visible to near-IR)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Better mechanical stability than liquid dye lasers</a:t>
            </a:r>
          </a:p>
        </p:txBody>
      </p:sp>
    </p:spTree>
    <p:extLst>
      <p:ext uri="{BB962C8B-B14F-4D97-AF65-F5344CB8AC3E}">
        <p14:creationId xmlns:p14="http://schemas.microsoft.com/office/powerpoint/2010/main" val="33274275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066800"/>
            <a:ext cx="8991600" cy="623248"/>
          </a:xfrm>
        </p:spPr>
        <p:txBody>
          <a:bodyPr/>
          <a:lstStyle/>
          <a:p>
            <a:r>
              <a:rPr lang="en-IN" dirty="0"/>
              <a:t>limitations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1990326"/>
            <a:ext cx="63019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Photodegradation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(bleaching)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dye is faster in solids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Lower lifetime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compared to liquid dye systems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Heat dissipation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more challenging in solid hosts</a:t>
            </a:r>
          </a:p>
        </p:txBody>
      </p:sp>
    </p:spTree>
    <p:extLst>
      <p:ext uri="{BB962C8B-B14F-4D97-AF65-F5344CB8AC3E}">
        <p14:creationId xmlns:p14="http://schemas.microsoft.com/office/powerpoint/2010/main" val="12071401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838200"/>
            <a:ext cx="8991600" cy="623248"/>
          </a:xfrm>
        </p:spPr>
        <p:txBody>
          <a:bodyPr/>
          <a:lstStyle/>
          <a:p>
            <a:r>
              <a:rPr lang="en-IN" dirty="0" smtClean="0"/>
              <a:t>Applications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203225"/>
            <a:ext cx="54443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Biomedical imaging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Optical sensing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requiring tunable visible light</a:t>
            </a:r>
          </a:p>
        </p:txBody>
      </p:sp>
    </p:spTree>
    <p:extLst>
      <p:ext uri="{BB962C8B-B14F-4D97-AF65-F5344CB8AC3E}">
        <p14:creationId xmlns:p14="http://schemas.microsoft.com/office/powerpoint/2010/main" val="12280600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762000"/>
            <a:ext cx="4114800" cy="457200"/>
          </a:xfrm>
        </p:spPr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1276679"/>
            <a:ext cx="112776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 </a:t>
            </a:r>
            <a:r>
              <a:rPr lang="en-US" b="0" dirty="0" smtClean="0">
                <a:solidFill>
                  <a:schemeClr val="tx1"/>
                </a:solidFill>
              </a:rPr>
              <a:t>Define the laser </a:t>
            </a:r>
            <a:r>
              <a:rPr lang="en-US" b="0" dirty="0">
                <a:solidFill>
                  <a:schemeClr val="tx1"/>
                </a:solidFill>
              </a:rPr>
              <a:t>radiation and its unique characteristics such as coherence, </a:t>
            </a:r>
            <a:r>
              <a:rPr lang="en-US" b="0" dirty="0" smtClean="0">
                <a:solidFill>
                  <a:schemeClr val="tx1"/>
                </a:solidFill>
              </a:rPr>
              <a:t>mono  chromaticity</a:t>
            </a:r>
            <a:r>
              <a:rPr lang="en-US" b="0" dirty="0">
                <a:solidFill>
                  <a:schemeClr val="tx1"/>
                </a:solidFill>
              </a:rPr>
              <a:t>, directionality, and intensity. Explain how these properties make lasers suitable for medical applications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0" dirty="0" smtClean="0">
                <a:solidFill>
                  <a:schemeClr val="tx1"/>
                </a:solidFill>
              </a:rPr>
              <a:t>Include </a:t>
            </a:r>
            <a:r>
              <a:rPr lang="en-US" b="0" dirty="0">
                <a:solidFill>
                  <a:schemeClr val="tx1"/>
                </a:solidFill>
              </a:rPr>
              <a:t>a detailed explanation of biological tissue composition, mechanisms of light penetration, absorption, reflectance, and scattering in tissues. Discuss factors affecting laser–tissue interaction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0" dirty="0" smtClean="0">
                <a:solidFill>
                  <a:schemeClr val="tx1"/>
                </a:solidFill>
              </a:rPr>
              <a:t>Describe </a:t>
            </a:r>
            <a:r>
              <a:rPr lang="en-US" b="0" dirty="0">
                <a:solidFill>
                  <a:schemeClr val="tx1"/>
                </a:solidFill>
              </a:rPr>
              <a:t>the physical origin of speckle patterns, their characteristics, and their importance in biomedical imaging and tissue diagnostics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0" dirty="0" smtClean="0">
                <a:solidFill>
                  <a:schemeClr val="tx1"/>
                </a:solidFill>
              </a:rPr>
              <a:t>Describe the atomic laser and its types with diagram and label?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480" y="762000"/>
            <a:ext cx="8707120" cy="6232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ophthalmology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1818826"/>
            <a:ext cx="6553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focused on very small areas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minimal damage to surrounding tissue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non-contact surgery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selectively target tissues based on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absorption by pigments (melanin, hemoglobin, water)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905000"/>
            <a:ext cx="429273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219200"/>
            <a:ext cx="8915400" cy="5334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Laser Radiation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2065606"/>
            <a:ext cx="799368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Single wavelength or color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Coherent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waves are in phase (spatial and temporal coherence)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Highly Directional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Very low divergence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Travels long distances without spreading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Intensity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concentrated in a small area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Polarized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Vibrations occur in one plane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795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143000"/>
            <a:ext cx="6553200" cy="430887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2057400"/>
            <a:ext cx="9906000" cy="270362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Refractive error correction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Diseases treated: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Myopia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 err="1">
                <a:solidFill>
                  <a:schemeClr val="tx1"/>
                </a:solidFill>
              </a:rPr>
              <a:t>Hypermetropia</a:t>
            </a:r>
            <a:endParaRPr lang="en-IN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Astigmatism</a:t>
            </a:r>
          </a:p>
        </p:txBody>
      </p:sp>
    </p:spTree>
    <p:extLst>
      <p:ext uri="{BB962C8B-B14F-4D97-AF65-F5344CB8AC3E}">
        <p14:creationId xmlns:p14="http://schemas.microsoft.com/office/powerpoint/2010/main" val="34594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990600"/>
            <a:ext cx="9372600" cy="623248"/>
          </a:xfrm>
        </p:spPr>
        <p:txBody>
          <a:bodyPr/>
          <a:lstStyle/>
          <a:p>
            <a:r>
              <a:rPr lang="en-IN" dirty="0"/>
              <a:t>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2133600"/>
            <a:ext cx="7391400" cy="436561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LASIK</a:t>
            </a:r>
            <a:r>
              <a:rPr lang="en-US" b="0" dirty="0">
                <a:solidFill>
                  <a:schemeClr val="tx1"/>
                </a:solidFill>
              </a:rPr>
              <a:t> is a laser surgery where a thin flap is made on the cornea, the cornea is reshaped with a laser, and then the flap is put back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Photorefractive </a:t>
            </a:r>
            <a:r>
              <a:rPr lang="en-IN" dirty="0" smtClean="0">
                <a:solidFill>
                  <a:schemeClr val="tx1"/>
                </a:solidFill>
              </a:rPr>
              <a:t>Keratectomy</a:t>
            </a:r>
            <a:r>
              <a:rPr lang="en-IN" b="0" dirty="0" smtClean="0">
                <a:solidFill>
                  <a:schemeClr val="tx1"/>
                </a:solidFill>
              </a:rPr>
              <a:t>:</a:t>
            </a:r>
            <a:r>
              <a:rPr lang="en-US" b="0" dirty="0">
                <a:solidFill>
                  <a:schemeClr val="tx1"/>
                </a:solidFill>
              </a:rPr>
              <a:t> laser eye surgery where no flap is made. The outer corneal layer is removed, and the laser reshapes the surface of the cornea.</a:t>
            </a:r>
            <a:endParaRPr lang="en-I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950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75438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Incision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Lenticule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Extraction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newer, minimally invasive laser eye surgery where no flap is made. A small piece of corneal tissue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lenticule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removed through a tiny incision.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0149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990600"/>
            <a:ext cx="7696200" cy="553998"/>
          </a:xfrm>
        </p:spPr>
        <p:txBody>
          <a:bodyPr/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LASIK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1782772"/>
            <a:ext cx="4648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Anesthetic eye drops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thin corneal flap is created using: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Microkeratome blade or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Femtosecond laser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flap is lifted gently.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excimer laser reshapes the inner corneal tissue:</a:t>
            </a:r>
          </a:p>
        </p:txBody>
      </p:sp>
      <p:pic>
        <p:nvPicPr>
          <p:cNvPr id="2051" name="Picture 3" descr="https://www.cityeyesurgeons.com.au/wp-content/uploads/2022/01/lazer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6477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2547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990600"/>
            <a:ext cx="6172200" cy="609600"/>
          </a:xfrm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152400" y="2075622"/>
            <a:ext cx="66595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Changes corneal curvature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Allows light rays to focus properly on the retina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657600"/>
            <a:ext cx="68580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7323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762000"/>
            <a:ext cx="6781800" cy="533400"/>
          </a:xfrm>
        </p:spPr>
        <p:txBody>
          <a:bodyPr/>
          <a:lstStyle/>
          <a:p>
            <a:r>
              <a:rPr lang="en-IN" dirty="0"/>
              <a:t>Advantages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14400" y="1676400"/>
            <a:ext cx="9448800" cy="214962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Very fast vision recovery (1–2 days)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Painless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Minimal discomfort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High success rate</a:t>
            </a:r>
          </a:p>
        </p:txBody>
      </p:sp>
    </p:spTree>
    <p:extLst>
      <p:ext uri="{BB962C8B-B14F-4D97-AF65-F5344CB8AC3E}">
        <p14:creationId xmlns:p14="http://schemas.microsoft.com/office/powerpoint/2010/main" val="24851481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914400"/>
            <a:ext cx="6629400" cy="6096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2057400"/>
            <a:ext cx="9829800" cy="159563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Flap-related complications possible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Not suitable for thin corneas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Dry eye may occur</a:t>
            </a:r>
          </a:p>
        </p:txBody>
      </p:sp>
    </p:spTree>
    <p:extLst>
      <p:ext uri="{BB962C8B-B14F-4D97-AF65-F5344CB8AC3E}">
        <p14:creationId xmlns:p14="http://schemas.microsoft.com/office/powerpoint/2010/main" val="224812064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914400"/>
            <a:ext cx="3581400" cy="430887"/>
          </a:xfrm>
        </p:spPr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04800" y="1752600"/>
            <a:ext cx="10058400" cy="2149627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Define the use of laser in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ophthalmology?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techniques used in ophthalmology?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procedures of LASIK &amp; its working principle?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the advantages of LASIK?</a:t>
            </a:r>
            <a:endParaRPr lang="en-I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6136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990600"/>
            <a:ext cx="8915400" cy="492443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Photorefractive Keratectomy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313618"/>
            <a:ext cx="718595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Eye is numbed with drops.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epithelium (outer layer) of the cornea is removed.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Excimer laser reshapes the corneal surface.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soft contact lens is placed as a bandage.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Epithelium regrows in 3–5 days.</a:t>
            </a:r>
          </a:p>
        </p:txBody>
      </p:sp>
      <p:pic>
        <p:nvPicPr>
          <p:cNvPr id="1026" name="Picture 2" descr="https://laserlasiksurgery.com/wp-content/uploads/2022/09/laser_eye_surgery-a7551adb99784add9e388179cc68b3c7_11zon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46364"/>
            <a:ext cx="4648200" cy="35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4404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57017"/>
            <a:ext cx="2514600" cy="609783"/>
          </a:xfrm>
        </p:spPr>
        <p:txBody>
          <a:bodyPr/>
          <a:lstStyle/>
          <a:p>
            <a:r>
              <a:rPr lang="en-IN" dirty="0" smtClean="0"/>
              <a:t>Working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866844"/>
            <a:ext cx="381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Surface cornea is reshaped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epithelium grows with corrected shape</a:t>
            </a:r>
          </a:p>
        </p:txBody>
      </p:sp>
      <p:pic>
        <p:nvPicPr>
          <p:cNvPr id="2050" name="Picture 2" descr="https://i.pinimg.com/736x/20/a3/ea/20a3ead222371eedac510444a7bb8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54480"/>
            <a:ext cx="7924800" cy="49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5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914400"/>
            <a:ext cx="8382000" cy="6096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Tissue Composition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1289497"/>
            <a:ext cx="104394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 (60–80%)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Major absorber of infrared laser radiation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Collagen, elastin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 structure and strength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 membranes and fat tissues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Absorb certain laser wavelengths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Pigments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Melanin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skin, hair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blood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 for laser absorption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Minerals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Calcium and phosphate (bones, teeth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2263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66800"/>
            <a:ext cx="9067800" cy="623248"/>
          </a:xfrm>
        </p:spPr>
        <p:txBody>
          <a:bodyPr/>
          <a:lstStyle/>
          <a:p>
            <a:r>
              <a:rPr lang="en-IN" dirty="0"/>
              <a:t>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383984"/>
            <a:ext cx="74567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flap → safer for thin corneas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Less risk of flap complications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people with trauma-prone jobs (army, sports)</a:t>
            </a:r>
          </a:p>
        </p:txBody>
      </p:sp>
    </p:spTree>
    <p:extLst>
      <p:ext uri="{BB962C8B-B14F-4D97-AF65-F5344CB8AC3E}">
        <p14:creationId xmlns:p14="http://schemas.microsoft.com/office/powerpoint/2010/main" val="8132672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066800"/>
            <a:ext cx="9296400" cy="623248"/>
          </a:xfrm>
        </p:spPr>
        <p:txBody>
          <a:bodyPr/>
          <a:lstStyle/>
          <a:p>
            <a:r>
              <a:rPr lang="en-IN" dirty="0"/>
              <a:t>Disadvantages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307784"/>
            <a:ext cx="49465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 pain for a few days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Slower visual recovery (1–2 weeks)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Temporary corneal haze may occur</a:t>
            </a:r>
          </a:p>
        </p:txBody>
      </p:sp>
    </p:spTree>
    <p:extLst>
      <p:ext uri="{BB962C8B-B14F-4D97-AF65-F5344CB8AC3E}">
        <p14:creationId xmlns:p14="http://schemas.microsoft.com/office/powerpoint/2010/main" val="22287911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14400"/>
            <a:ext cx="9220200" cy="623248"/>
          </a:xfrm>
        </p:spPr>
        <p:txBody>
          <a:bodyPr/>
          <a:lstStyle/>
          <a:p>
            <a:r>
              <a:rPr lang="en-IN" dirty="0"/>
              <a:t>SMILE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145084"/>
            <a:ext cx="67113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Eye is numbed with drops.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Femtosecond laser creates: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small disc-shaped tissue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lenticule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tiny incision (2–4 mm)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Surgeon removes the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lenticule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incision.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Cornea changes shape automatically.</a:t>
            </a:r>
          </a:p>
        </p:txBody>
      </p:sp>
      <p:pic>
        <p:nvPicPr>
          <p:cNvPr id="3078" name="Picture 6" descr="https://laserlasiksurgery.com/wp-content/uploads/2022/09/smi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4800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3997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990600"/>
            <a:ext cx="7315200" cy="609600"/>
          </a:xfrm>
        </p:spPr>
        <p:txBody>
          <a:bodyPr/>
          <a:lstStyle/>
          <a:p>
            <a:r>
              <a:rPr lang="en-IN" dirty="0" smtClean="0"/>
              <a:t>Working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348343"/>
            <a:ext cx="57190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Removing the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lenticule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reshapes the cornea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Corrects refractive error</a:t>
            </a:r>
          </a:p>
        </p:txBody>
      </p:sp>
      <p:pic>
        <p:nvPicPr>
          <p:cNvPr id="4098" name="Picture 2" descr="https://i.ytimg.com/vi/Q8EEj3xmh2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676">
            <a:off x="6326317" y="2003890"/>
            <a:ext cx="5714341" cy="41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5739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914400"/>
            <a:ext cx="7391400" cy="6096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1828800"/>
            <a:ext cx="9906000" cy="18466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No flap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Smaller incision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Less dry eye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Stronger cornea after surgery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Quick recovery</a:t>
            </a:r>
          </a:p>
        </p:txBody>
      </p:sp>
    </p:spTree>
    <p:extLst>
      <p:ext uri="{BB962C8B-B14F-4D97-AF65-F5344CB8AC3E}">
        <p14:creationId xmlns:p14="http://schemas.microsoft.com/office/powerpoint/2010/main" val="8985788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0"/>
            <a:ext cx="9067800" cy="623248"/>
          </a:xfrm>
        </p:spPr>
        <p:txBody>
          <a:bodyPr/>
          <a:lstStyle/>
          <a:p>
            <a:r>
              <a:rPr lang="en-IN" dirty="0"/>
              <a:t>Disadvantages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383984"/>
            <a:ext cx="68252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Limited correction (mainly myopia &amp; astigmatism)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suitable for very high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hypermetropia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7683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838200"/>
            <a:ext cx="3733800" cy="457200"/>
          </a:xfrm>
        </p:spPr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2438400"/>
            <a:ext cx="9677400" cy="2362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Discuss the steps involved in PRK?</a:t>
            </a:r>
          </a:p>
          <a:p>
            <a:pPr marL="457200" indent="-457200"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Describe the advantages &amp; disadvantages in PRK?</a:t>
            </a:r>
          </a:p>
          <a:p>
            <a:pPr marL="457200" indent="-457200"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Define smile and working principle?</a:t>
            </a:r>
          </a:p>
          <a:p>
            <a:pPr marL="457200" indent="-457200"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What are the advantages of smile?</a:t>
            </a:r>
            <a:endParaRPr lang="en-I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318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827568"/>
            <a:ext cx="6781800" cy="1092672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in Dermatology – Handling of Pain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2438400"/>
            <a:ext cx="5257800" cy="2819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Pain during laser </a:t>
            </a:r>
            <a:r>
              <a:rPr lang="en-US" b="0" dirty="0" smtClean="0">
                <a:solidFill>
                  <a:schemeClr val="tx1"/>
                </a:solidFill>
              </a:rPr>
              <a:t>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depends on the laser type, energy used</a:t>
            </a:r>
            <a:r>
              <a:rPr lang="en-US" b="0" dirty="0" smtClean="0">
                <a:solidFill>
                  <a:schemeClr val="tx1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treatment depth, and body site.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Proper </a:t>
            </a:r>
            <a:r>
              <a:rPr lang="en-US" b="0" dirty="0">
                <a:solidFill>
                  <a:schemeClr val="tx1"/>
                </a:solidFill>
              </a:rPr>
              <a:t>pain control improves patient comfort</a:t>
            </a:r>
            <a:r>
              <a:rPr lang="en-US" b="0" dirty="0" smtClean="0">
                <a:solidFill>
                  <a:schemeClr val="tx1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cooperation, and treatment outcomes.</a:t>
            </a:r>
            <a:endParaRPr lang="en-IN" b="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coodenmedicalgroup.com/wp-content/uploads/2022/11/k-laser-in-use-1536x8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5181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9956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838200"/>
            <a:ext cx="7848600" cy="5334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Pre-procedure Measures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1815538"/>
            <a:ext cx="5105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 counseling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Explain the procedure, expected sensations (warmth), and duration to reduce anxiety.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://4.imimg.com/data4/XD/ML/ANDROID-16733331/product-500x5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598424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286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143000"/>
            <a:ext cx="8534400" cy="609600"/>
          </a:xfrm>
        </p:spPr>
        <p:txBody>
          <a:bodyPr/>
          <a:lstStyle/>
          <a:p>
            <a:pPr lvl="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 anesthetics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(most commonly used):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762000" y="1905001"/>
            <a:ext cx="9601200" cy="2819400"/>
          </a:xfrm>
        </p:spPr>
        <p:txBody>
          <a:bodyPr/>
          <a:lstStyle/>
          <a:p>
            <a:pPr lvl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Lidocaine</a:t>
            </a:r>
          </a:p>
          <a:p>
            <a:pPr lvl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Prilocaine</a:t>
            </a:r>
            <a:endParaRPr lang="en-US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Eutectic mixtures such as EMLA cream </a:t>
            </a:r>
            <a:endParaRPr lang="en-US" altLang="en-U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lidocaine 2.5% +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prilocaine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2.5%).</a:t>
            </a:r>
          </a:p>
        </p:txBody>
      </p:sp>
    </p:spTree>
    <p:extLst>
      <p:ext uri="{BB962C8B-B14F-4D97-AF65-F5344CB8AC3E}">
        <p14:creationId xmlns:p14="http://schemas.microsoft.com/office/powerpoint/2010/main" val="349226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762000"/>
            <a:ext cx="4953000" cy="838200"/>
          </a:xfrm>
        </p:spPr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1" y="2412561"/>
            <a:ext cx="6629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meant by an active medium in a laser?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Define pumping in laser operation.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function of an optical resonator in a laser?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population inversion and why is it important?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 any two types of pumping methods used in lasers.</a:t>
            </a:r>
          </a:p>
        </p:txBody>
      </p:sp>
    </p:spTree>
    <p:extLst>
      <p:ext uri="{BB962C8B-B14F-4D97-AF65-F5344CB8AC3E}">
        <p14:creationId xmlns:p14="http://schemas.microsoft.com/office/powerpoint/2010/main" val="189688150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255874"/>
            <a:ext cx="59966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Applied 30–60 minutes before treatment,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Useful for procedures like: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Hair removal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Pigmented lesion treatment.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4652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914400"/>
            <a:ext cx="4419600" cy="8382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762000" y="1981200"/>
            <a:ext cx="5181600" cy="15388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Cooling reduces epidermal damage and pain.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Contact cooling (sapphire tip or chilled gel)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Cryogen spray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Cold air cooling devices</a:t>
            </a:r>
          </a:p>
        </p:txBody>
      </p:sp>
      <p:pic>
        <p:nvPicPr>
          <p:cNvPr id="7170" name="Picture 2" descr="https://heliotherapy.institute/wp-content/uploads/sites/3/2022/06/image12-1-768x4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18733"/>
            <a:ext cx="4270375" cy="33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5067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838200"/>
            <a:ext cx="7162800" cy="6096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Anesthesia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09600" y="2209800"/>
            <a:ext cx="9753600" cy="14773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Used when procedures are more painful.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Methods: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Infiltration anesthesia with Lidocaine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Nerve blocks (e.g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mental nerve block)</a:t>
            </a:r>
          </a:p>
        </p:txBody>
      </p:sp>
    </p:spTree>
    <p:extLst>
      <p:ext uri="{BB962C8B-B14F-4D97-AF65-F5344CB8AC3E}">
        <p14:creationId xmlns:p14="http://schemas.microsoft.com/office/powerpoint/2010/main" val="367290513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838200"/>
            <a:ext cx="7086600" cy="609600"/>
          </a:xfrm>
        </p:spPr>
        <p:txBody>
          <a:bodyPr/>
          <a:lstStyle/>
          <a:p>
            <a:r>
              <a:rPr lang="en-IN" dirty="0"/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838200" y="2142169"/>
            <a:ext cx="422955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Ablative laser resurfacing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large vascular lesions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Tattoo removal</a:t>
            </a:r>
          </a:p>
        </p:txBody>
      </p:sp>
      <p:pic>
        <p:nvPicPr>
          <p:cNvPr id="3075" name="Picture 3" descr="https://image.made-in-china.com/2f0j00GWdgJFpnpcom/Low-Level-Laser-Arthritis-Cold-Laser-Therapy-Device-for-Knee-P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41148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8898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838200"/>
            <a:ext cx="8686800" cy="7620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or Field Blocks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838200" y="2362200"/>
            <a:ext cx="9525000" cy="1524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Helpful for procedures in specific anatomical regions: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Infraorbital nerve block – upper lip, cheek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Mental nerve block – lower lip, chin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Reduces need for multiple injections.</a:t>
            </a:r>
          </a:p>
        </p:txBody>
      </p:sp>
    </p:spTree>
    <p:extLst>
      <p:ext uri="{BB962C8B-B14F-4D97-AF65-F5344CB8AC3E}">
        <p14:creationId xmlns:p14="http://schemas.microsoft.com/office/powerpoint/2010/main" val="151413359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990600"/>
            <a:ext cx="8001000" cy="4572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Analgesia / Sedation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2133600"/>
            <a:ext cx="9829800" cy="1828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Used for extensive or highly painful procedures.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Oral analgesics: Paracetamol, Ibuprofen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Anxiolytics: Diazepam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In selected cases: conscious sedation</a:t>
            </a:r>
          </a:p>
        </p:txBody>
      </p:sp>
    </p:spTree>
    <p:extLst>
      <p:ext uri="{BB962C8B-B14F-4D97-AF65-F5344CB8AC3E}">
        <p14:creationId xmlns:p14="http://schemas.microsoft.com/office/powerpoint/2010/main" val="283534207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914400"/>
            <a:ext cx="8458200" cy="6858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Post-procedure Pain Control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2250634"/>
            <a:ext cx="64422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Cold compresses or ice packs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Mild analgesics (e.g., Paracetamol)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Topical soothing agents (aloe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emollients)</a:t>
            </a:r>
          </a:p>
        </p:txBody>
      </p:sp>
    </p:spTree>
    <p:extLst>
      <p:ext uri="{BB962C8B-B14F-4D97-AF65-F5344CB8AC3E}">
        <p14:creationId xmlns:p14="http://schemas.microsoft.com/office/powerpoint/2010/main" val="117207117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7772400" cy="3810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Pain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256468"/>
            <a:ext cx="69591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 wavelength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Pulse duration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Skin thickness and site (face &lt; axilla &lt; genital area)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 pain tolerance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Previous laser sessions</a:t>
            </a:r>
          </a:p>
        </p:txBody>
      </p:sp>
    </p:spTree>
    <p:extLst>
      <p:ext uri="{BB962C8B-B14F-4D97-AF65-F5344CB8AC3E}">
        <p14:creationId xmlns:p14="http://schemas.microsoft.com/office/powerpoint/2010/main" val="245186706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685800"/>
            <a:ext cx="3276600" cy="68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09600" y="1981200"/>
            <a:ext cx="9753600" cy="4365619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What factors influence pain during dermatologic laser procedures?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What is the role of topical anesthetics such as EMLA cream in laser treatments?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Name two cooling methods used to reduce pain during laser therapy.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When is local anesthesia with Lidocaine indicated in dermatologic laser procedures?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What systemic medications can be used for pain control after laser treatment?</a:t>
            </a:r>
          </a:p>
        </p:txBody>
      </p:sp>
    </p:spTree>
    <p:extLst>
      <p:ext uri="{BB962C8B-B14F-4D97-AF65-F5344CB8AC3E}">
        <p14:creationId xmlns:p14="http://schemas.microsoft.com/office/powerpoint/2010/main" val="406401746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914400"/>
            <a:ext cx="8915400" cy="623248"/>
          </a:xfrm>
        </p:spPr>
        <p:txBody>
          <a:bodyPr/>
          <a:lstStyle/>
          <a:p>
            <a:r>
              <a:rPr lang="en-IN" dirty="0"/>
              <a:t>Dermatological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838200" y="2057400"/>
            <a:ext cx="9525000" cy="10416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Dermatological disorders are diseases or conditions that </a:t>
            </a:r>
            <a:endParaRPr lang="en-U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skin, hair, nails, and associated glands</a:t>
            </a:r>
            <a:r>
              <a:rPr lang="en-US" dirty="0"/>
              <a:t>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618784"/>
            <a:ext cx="3352800" cy="25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2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838200"/>
            <a:ext cx="8610600" cy="369332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Penetration &amp; Reflectance (Laser Medicine)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85800" y="1698961"/>
            <a:ext cx="3429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 of laser light is reflected at tissue surface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Remaining light penetrates and is absorbed or scattered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Penetration depth depends on wavelength and tissue type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99634"/>
            <a:ext cx="7772400" cy="46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5924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838200"/>
            <a:ext cx="8382000" cy="7620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Causes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1" y="1645320"/>
            <a:ext cx="5562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bacteria, fungi, viruses, parasites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Allergies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reactions to chemicals, cosmetics, food, or drugs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Genetic factors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Autoimmune diseases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factors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sunlight, pollution, irritants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209478"/>
            <a:ext cx="4765720" cy="39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921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762000"/>
            <a:ext cx="8915400" cy="623248"/>
          </a:xfrm>
        </p:spPr>
        <p:txBody>
          <a:bodyPr/>
          <a:lstStyle/>
          <a:p>
            <a:r>
              <a:rPr lang="en-IN" dirty="0"/>
              <a:t>Common Types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1518793"/>
            <a:ext cx="730285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Acne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Caused by blocked sebaceous glands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Leads to pimples, blackheads, whiteheads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Eczema (Dermatitis)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Skin inflammation causing itching, redness, and dryness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782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762000"/>
            <a:ext cx="8915400" cy="623248"/>
          </a:xfrm>
        </p:spPr>
        <p:txBody>
          <a:bodyPr/>
          <a:lstStyle/>
          <a:p>
            <a:r>
              <a:rPr lang="en-IN" dirty="0"/>
              <a:t>Common Types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1518793"/>
            <a:ext cx="730285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Acne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Caused by blocked sebaceous glands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Leads to pimples, blackheads, whiteheads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Eczema (Dermatitis)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Skin inflammation causing itching, redness, and dryness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828800"/>
            <a:ext cx="3346473" cy="24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6381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762000"/>
            <a:ext cx="8915400" cy="623248"/>
          </a:xfrm>
        </p:spPr>
        <p:txBody>
          <a:bodyPr/>
          <a:lstStyle/>
          <a:p>
            <a:r>
              <a:rPr lang="en-IN" dirty="0"/>
              <a:t>Common Types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1518793"/>
            <a:ext cx="730285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Acne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Caused by blocked sebaceous glands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Leads to pimples, blackheads, whiteheads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Eczema (Dermatitis)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Skin inflammation causing itching, redness, and dryness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5183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838200" y="2429104"/>
            <a:ext cx="708078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Psoriasis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Autoimmune disorder causing thick, scaly skin patches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Fungal infections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Examples: ringworm, athlete’s foot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Skin cancer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Caused mainly by excessive UV exposure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3645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838200"/>
            <a:ext cx="9220200" cy="623248"/>
          </a:xfrm>
        </p:spPr>
        <p:txBody>
          <a:bodyPr/>
          <a:lstStyle/>
          <a:p>
            <a:r>
              <a:rPr lang="en-IN" dirty="0"/>
              <a:t>Diagnosis Methods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272601"/>
            <a:ext cx="487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 examination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Dermoscopy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Skin biopsy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Laboratory tests</a:t>
            </a:r>
          </a:p>
        </p:txBody>
      </p:sp>
    </p:spTree>
    <p:extLst>
      <p:ext uri="{BB962C8B-B14F-4D97-AF65-F5344CB8AC3E}">
        <p14:creationId xmlns:p14="http://schemas.microsoft.com/office/powerpoint/2010/main" val="130461894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838200"/>
            <a:ext cx="9601200" cy="623248"/>
          </a:xfrm>
        </p:spPr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1779424"/>
            <a:ext cx="47533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Topical creams and ointments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Antibiotics or antifungal drugs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Phototherapy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 therapy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Lifestyle and hygiene management</a:t>
            </a:r>
          </a:p>
        </p:txBody>
      </p:sp>
    </p:spTree>
    <p:extLst>
      <p:ext uri="{BB962C8B-B14F-4D97-AF65-F5344CB8AC3E}">
        <p14:creationId xmlns:p14="http://schemas.microsoft.com/office/powerpoint/2010/main" val="412087584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990600"/>
            <a:ext cx="7315200" cy="838200"/>
          </a:xfrm>
        </p:spPr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62000" y="2157870"/>
            <a:ext cx="8991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meant by dermatological disorder?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functions of the skin?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acne?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causes eczema?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psoriasis?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symptoms of fungal skin infection?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dermatitis?</a:t>
            </a:r>
          </a:p>
        </p:txBody>
      </p:sp>
    </p:spTree>
    <p:extLst>
      <p:ext uri="{BB962C8B-B14F-4D97-AF65-F5344CB8AC3E}">
        <p14:creationId xmlns:p14="http://schemas.microsoft.com/office/powerpoint/2010/main" val="29221283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685800"/>
            <a:ext cx="9829800" cy="623248"/>
          </a:xfrm>
        </p:spPr>
        <p:txBody>
          <a:bodyPr/>
          <a:lstStyle/>
          <a:p>
            <a:r>
              <a:rPr lang="en-IN" dirty="0"/>
              <a:t>Lasers in Cardiovascular </a:t>
            </a:r>
            <a:r>
              <a:rPr lang="en-IN" dirty="0" smtClean="0"/>
              <a:t>Diagnostics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1676400"/>
            <a:ext cx="6705600" cy="110799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Lasers are used in diagnosing and studying heart </a:t>
            </a:r>
            <a:endParaRPr lang="en-U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vessel diseases because they provide high precision and non-invasive measurements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7592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990600"/>
            <a:ext cx="9677400" cy="623248"/>
          </a:xfrm>
        </p:spPr>
        <p:txBody>
          <a:bodyPr/>
          <a:lstStyle/>
          <a:p>
            <a:r>
              <a:rPr lang="en-IN" dirty="0" smtClean="0"/>
              <a:t>Principle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09600" y="2286000"/>
            <a:ext cx="9753600" cy="1107996"/>
          </a:xfr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Laser light interacts with blood cells, tissues, and blood flow, allowing measurement of circulation and vessel </a:t>
            </a:r>
            <a:r>
              <a:rPr lang="en-US" b="0" dirty="0" smtClean="0">
                <a:solidFill>
                  <a:schemeClr val="tx1"/>
                </a:solidFill>
              </a:rPr>
              <a:t>condition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7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7772400" cy="4572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Medicine Domains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0" y="1843203"/>
            <a:ext cx="48005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 (imaging, spectroscopy)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Therapy (surgery, phototherapy, cancer treatment)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Monitoring (blood flow, oxygenation)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03031"/>
            <a:ext cx="6172200" cy="37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4045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14400"/>
            <a:ext cx="9220200" cy="623248"/>
          </a:xfrm>
        </p:spPr>
        <p:txBody>
          <a:bodyPr/>
          <a:lstStyle/>
          <a:p>
            <a:r>
              <a:rPr lang="en-IN" dirty="0"/>
              <a:t>Major Diagnostic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762000" y="1981200"/>
            <a:ext cx="9601200" cy="2215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Doppler </a:t>
            </a:r>
            <a:r>
              <a:rPr lang="en-IN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Flowmetry</a:t>
            </a:r>
            <a:endParaRPr lang="en-I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blood flow in microcirculation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Doppler shift when laser light hits moving red blood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assess: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perfusion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 vascular diseases</a:t>
            </a:r>
          </a:p>
        </p:txBody>
      </p:sp>
    </p:spTree>
    <p:extLst>
      <p:ext uri="{BB962C8B-B14F-4D97-AF65-F5344CB8AC3E}">
        <p14:creationId xmlns:p14="http://schemas.microsoft.com/office/powerpoint/2010/main" val="135593398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9753600" cy="623248"/>
          </a:xfrm>
        </p:spPr>
        <p:txBody>
          <a:bodyPr/>
          <a:lstStyle/>
          <a:p>
            <a:r>
              <a:rPr lang="en-IN" dirty="0"/>
              <a:t>Optical Coherence Tomography (OCT)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301518"/>
            <a:ext cx="7399153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Uses near-infrared laser light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high-resolution images of coronary arteries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 detect: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Plaque buildup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Vessel wall structure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5439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90600"/>
            <a:ext cx="9448800" cy="623248"/>
          </a:xfrm>
        </p:spPr>
        <p:txBody>
          <a:bodyPr/>
          <a:lstStyle/>
          <a:p>
            <a:r>
              <a:rPr lang="en-IN" dirty="0"/>
              <a:t>Laser Angiography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2514417"/>
            <a:ext cx="67348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Visualizes blood vessels using laser illumination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 detect blockages and abnormalities</a:t>
            </a:r>
          </a:p>
        </p:txBody>
      </p:sp>
    </p:spTree>
    <p:extLst>
      <p:ext uri="{BB962C8B-B14F-4D97-AF65-F5344CB8AC3E}">
        <p14:creationId xmlns:p14="http://schemas.microsoft.com/office/powerpoint/2010/main" val="219296154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066800"/>
            <a:ext cx="9448800" cy="369332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Speckle Imaging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1828800"/>
            <a:ext cx="9829800" cy="2215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blood flow distribution in tissues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Non-invasive or minimally invasive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resolution imaging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monitoring of blood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sensitivity</a:t>
            </a:r>
          </a:p>
        </p:txBody>
      </p:sp>
    </p:spTree>
    <p:extLst>
      <p:ext uri="{BB962C8B-B14F-4D97-AF65-F5344CB8AC3E}">
        <p14:creationId xmlns:p14="http://schemas.microsoft.com/office/powerpoint/2010/main" val="5016149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838200"/>
            <a:ext cx="9677400" cy="623248"/>
          </a:xfrm>
        </p:spPr>
        <p:txBody>
          <a:bodyPr/>
          <a:lstStyle/>
          <a:p>
            <a:r>
              <a:rPr lang="en-IN" dirty="0"/>
              <a:t>Clinical Uses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09600" y="2209800"/>
            <a:ext cx="9753600" cy="14773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Diagnosis of coronary artery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Monitoring microcirculation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Evaluating vascular disorders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Studying blood flow dynamics</a:t>
            </a:r>
          </a:p>
        </p:txBody>
      </p:sp>
    </p:spTree>
    <p:extLst>
      <p:ext uri="{BB962C8B-B14F-4D97-AF65-F5344CB8AC3E}">
        <p14:creationId xmlns:p14="http://schemas.microsoft.com/office/powerpoint/2010/main" val="150129423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14400"/>
            <a:ext cx="3352800" cy="533400"/>
          </a:xfrm>
        </p:spPr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294568"/>
            <a:ext cx="91029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role of lasers in cardiovascular diagnostics?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laser Doppler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flowmetry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used to measure?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are lasers used to study blood flow in arteries?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principle of laser-based blood flow measurement?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advantages of using lasers in cardiovascular diagnostics?</a:t>
            </a:r>
          </a:p>
        </p:txBody>
      </p:sp>
    </p:spTree>
    <p:extLst>
      <p:ext uri="{BB962C8B-B14F-4D97-AF65-F5344CB8AC3E}">
        <p14:creationId xmlns:p14="http://schemas.microsoft.com/office/powerpoint/2010/main" val="335233784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90600"/>
            <a:ext cx="9144000" cy="369332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in Cardiovascular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2133600"/>
            <a:ext cx="9829800" cy="10416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Laser technology is used in cardiovascular medicine mainly to treat blocked or narrowed blood vessels and certain heart rhythm problems</a:t>
            </a:r>
            <a:endParaRPr lang="en-IN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0"/>
            <a:ext cx="583890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7434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914400"/>
            <a:ext cx="9372600" cy="492443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Angioplasty (Laser-Assisted Angioplasty)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1981200"/>
            <a:ext cx="5638800" cy="325762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A </a:t>
            </a:r>
            <a:r>
              <a:rPr lang="en-US" b="0" dirty="0">
                <a:solidFill>
                  <a:schemeClr val="tx1"/>
                </a:solidFill>
              </a:rPr>
              <a:t>catheter with a laser fiber is inserted into the blocked artery.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laser emits short bursts of light.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plaque is vaporized into tiny particles.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Blood flow improves, often followed by balloon angioplasty or stent placement.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81200"/>
            <a:ext cx="497860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2242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914400"/>
            <a:ext cx="7620000" cy="3048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lasers used: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1981200"/>
            <a:ext cx="9829800" cy="325762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Excimer laser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Holmium:YAG</a:t>
            </a:r>
            <a:r>
              <a:rPr lang="en-US" b="0" dirty="0">
                <a:solidFill>
                  <a:schemeClr val="tx1"/>
                </a:solidFill>
              </a:rPr>
              <a:t> laser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Advantages: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Can treat hard or calcified plaques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Useful in chronic total occlusions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Minimally invasive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18" y="1676400"/>
            <a:ext cx="532768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4481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914400"/>
            <a:ext cx="7543800" cy="5688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Atherectomy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1752600"/>
            <a:ext cx="9677400" cy="270362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Laser </a:t>
            </a:r>
            <a:r>
              <a:rPr lang="en-US" b="0" dirty="0" err="1">
                <a:solidFill>
                  <a:schemeClr val="tx1"/>
                </a:solidFill>
              </a:rPr>
              <a:t>atherectomy</a:t>
            </a:r>
            <a:r>
              <a:rPr lang="en-US" b="0" dirty="0">
                <a:solidFill>
                  <a:schemeClr val="tx1"/>
                </a:solidFill>
              </a:rPr>
              <a:t> removes plaque from arterial walls.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Uses: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Peripheral artery disease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Coronary artery disease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In-stent restenosis (re-narrowing after stent)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438400"/>
            <a:ext cx="4724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1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990600"/>
            <a:ext cx="8915400" cy="369332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Light Scattering in Tissues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441134"/>
            <a:ext cx="69110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Scattering spreads light inside tissue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Reduces image clarity but increases treated volume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Strongly affects dose distribution and effectiveness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286000"/>
            <a:ext cx="4267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733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914401"/>
            <a:ext cx="7467600" cy="492443"/>
          </a:xfrm>
        </p:spPr>
        <p:txBody>
          <a:bodyPr/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81000" y="1981200"/>
            <a:ext cx="9982200" cy="214962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Laser energy breaks plaque through: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Photochemical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Photothermal</a:t>
            </a: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Photomechanical effects</a:t>
            </a:r>
          </a:p>
        </p:txBody>
      </p:sp>
    </p:spTree>
    <p:extLst>
      <p:ext uri="{BB962C8B-B14F-4D97-AF65-F5344CB8AC3E}">
        <p14:creationId xmlns:p14="http://schemas.microsoft.com/office/powerpoint/2010/main" val="200917578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914400"/>
            <a:ext cx="9601200" cy="492443"/>
          </a:xfrm>
        </p:spPr>
        <p:txBody>
          <a:bodyPr/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 myocardial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Revascularization </a:t>
            </a:r>
            <a:r>
              <a:rPr lang="en-IN" sz="3200" dirty="0"/>
              <a:t>(TMR)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1676400"/>
            <a:ext cx="5334000" cy="436561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Used for severe coronary artery disease when bypass surgery is not possible.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solidFill>
                  <a:schemeClr val="tx1"/>
                </a:solidFill>
              </a:rPr>
              <a:t>Laser </a:t>
            </a:r>
            <a:r>
              <a:rPr lang="en-US" b="0" dirty="0">
                <a:solidFill>
                  <a:schemeClr val="tx1"/>
                </a:solidFill>
              </a:rPr>
              <a:t>creates small channels in the heart muscle (myocardium).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These channels allow blood from the heart chamber to reach oxygen-deprived tissue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514600"/>
            <a:ext cx="4876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9236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14400"/>
            <a:ext cx="9220200" cy="623248"/>
          </a:xfrm>
        </p:spPr>
        <p:txBody>
          <a:bodyPr/>
          <a:lstStyle/>
          <a:p>
            <a:r>
              <a:rPr lang="en-IN" dirty="0"/>
              <a:t>Benefits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2133600"/>
            <a:ext cx="8229600" cy="10416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Reduces angina (chest pain)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Improves myocardial perfusion</a:t>
            </a:r>
          </a:p>
        </p:txBody>
      </p:sp>
    </p:spTree>
    <p:extLst>
      <p:ext uri="{BB962C8B-B14F-4D97-AF65-F5344CB8AC3E}">
        <p14:creationId xmlns:p14="http://schemas.microsoft.com/office/powerpoint/2010/main" val="256664640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90600"/>
            <a:ext cx="9829800" cy="492443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Treatment for Arrhythmias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1981200"/>
            <a:ext cx="5791200" cy="258532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Laser </a:t>
            </a:r>
            <a:r>
              <a:rPr lang="en-US" b="0" dirty="0">
                <a:solidFill>
                  <a:schemeClr val="tx1"/>
                </a:solidFill>
              </a:rPr>
              <a:t>energy can sometimes be used for cardiac tissue ablation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Destroy abnormal electrical pathways causing arrhythmias.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1378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609600"/>
            <a:ext cx="8686800" cy="6501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Laser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09600" y="1752600"/>
            <a:ext cx="9753600" cy="214962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High </a:t>
            </a:r>
            <a:r>
              <a:rPr lang="en-US" b="0" dirty="0" smtClean="0">
                <a:solidFill>
                  <a:schemeClr val="tx1"/>
                </a:solidFill>
              </a:rPr>
              <a:t>precision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Minimally invasive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Reduced </a:t>
            </a:r>
            <a:r>
              <a:rPr lang="en-US" b="0" dirty="0">
                <a:solidFill>
                  <a:schemeClr val="tx1"/>
                </a:solidFill>
              </a:rPr>
              <a:t>damage to surrounding </a:t>
            </a:r>
            <a:r>
              <a:rPr lang="en-US" b="0" dirty="0" smtClean="0">
                <a:solidFill>
                  <a:schemeClr val="tx1"/>
                </a:solidFill>
              </a:rPr>
              <a:t>tissue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Can </a:t>
            </a:r>
            <a:r>
              <a:rPr lang="en-US" b="0" dirty="0">
                <a:solidFill>
                  <a:schemeClr val="tx1"/>
                </a:solidFill>
              </a:rPr>
              <a:t>treat complex arterial blockages</a:t>
            </a:r>
            <a:endParaRPr lang="en-I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8118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990601"/>
            <a:ext cx="3048000" cy="761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228600" y="2208044"/>
            <a:ext cx="10668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b="0" dirty="0">
                <a:solidFill>
                  <a:schemeClr val="tx1"/>
                </a:solidFill>
              </a:rPr>
              <a:t>Discuss in detail the laser treatment methods used for eye tissues and eye diseases, including the advantages, working principles, and examples of ophthalmic laser procedures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b="0" dirty="0">
                <a:solidFill>
                  <a:schemeClr val="tx1"/>
                </a:solidFill>
              </a:rPr>
              <a:t>Explain how lasers are used in handling pain, treating dermatological disorders, and discuss the role of lasers in cardiovascular diagnostics and cardiovascular therapy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smtClean="0">
                <a:solidFill>
                  <a:schemeClr val="tx1"/>
                </a:solidFill>
              </a:rPr>
              <a:t>3    Explain </a:t>
            </a:r>
            <a:r>
              <a:rPr lang="en-US" sz="2000" b="0" dirty="0">
                <a:solidFill>
                  <a:schemeClr val="tx1"/>
                </a:solidFill>
              </a:rPr>
              <a:t>the construction and working principle of the following lasers with </a:t>
            </a:r>
            <a:r>
              <a:rPr lang="en-US" sz="2000" b="0" dirty="0" smtClean="0">
                <a:solidFill>
                  <a:schemeClr val="tx1"/>
                </a:solidFill>
              </a:rPr>
              <a:t>   suitable    diagrams</a:t>
            </a:r>
            <a:r>
              <a:rPr lang="en-US" sz="2000" b="0" dirty="0">
                <a:solidFill>
                  <a:schemeClr val="tx1"/>
                </a:solidFill>
              </a:rPr>
              <a:t>: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  (a)   Solid </a:t>
            </a:r>
            <a:r>
              <a:rPr lang="en-US" sz="2000" b="0" dirty="0">
                <a:solidFill>
                  <a:schemeClr val="tx1"/>
                </a:solidFill>
              </a:rPr>
              <a:t>state laser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  (b)  Atomic </a:t>
            </a:r>
            <a:r>
              <a:rPr lang="en-US" sz="2000" b="0" dirty="0">
                <a:solidFill>
                  <a:schemeClr val="tx1"/>
                </a:solidFill>
              </a:rPr>
              <a:t>laser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2209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90600"/>
            <a:ext cx="9829800" cy="492443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treatment for benign prostatic hyperplasia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1981200"/>
            <a:ext cx="6172200" cy="2703625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is a well-established minimally invasive option for treating Benign Prostatic Hyperplasia (BPH). It uses focused laser energy to remove or shrink excess prostate tissue that is blocking urine flow.</a:t>
            </a:r>
            <a:endParaRPr lang="en-I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www.prostatecare.co.za/wp-content/uploads/2017/05/BPH-www.fullhealthsecrets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4724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8129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914400"/>
            <a:ext cx="7391400" cy="685800"/>
          </a:xfrm>
        </p:spPr>
        <p:txBody>
          <a:bodyPr/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 therapy  Needed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28600" y="2667000"/>
            <a:ext cx="5410200" cy="1905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laser therapy uses thermal energy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Vaporize tissue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Coagulate blood vessels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Enucleate (peel out) adenoma</a:t>
            </a:r>
          </a:p>
        </p:txBody>
      </p:sp>
    </p:spTree>
    <p:extLst>
      <p:ext uri="{BB962C8B-B14F-4D97-AF65-F5344CB8AC3E}">
        <p14:creationId xmlns:p14="http://schemas.microsoft.com/office/powerpoint/2010/main" val="83679519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066800"/>
            <a:ext cx="9372600" cy="430887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Common Types of Laser Treatments</a:t>
            </a:r>
            <a:endParaRPr lang="en-IN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81000" y="2057400"/>
            <a:ext cx="5105400" cy="1846659"/>
          </a:xfrm>
        </p:spPr>
        <p:txBody>
          <a:bodyPr/>
          <a:lstStyle/>
          <a:p>
            <a:r>
              <a:rPr lang="en-I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Photoselective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Vaporization of the Prostate (PVP)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called </a:t>
            </a:r>
            <a:r>
              <a:rPr lang="en-IN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Light 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Vaporizes prostate tissue using high-energy laser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for </a:t>
            </a:r>
            <a:r>
              <a:rPr lang="en-IN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moderate 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prostate enlargement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IN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 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patients on blood thinners</a:t>
            </a:r>
          </a:p>
        </p:txBody>
      </p:sp>
      <p:pic>
        <p:nvPicPr>
          <p:cNvPr id="14338" name="Picture 2" descr="https://d1qpnt4t1p05jk.cloudfront.net/wp-content/uploads/2025/10/27062600/image-68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6172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6232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1653793"/>
            <a:ext cx="6858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 type: Potassium-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titanyl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-phosphate (KTP) / Lithium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triborate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Wavelength: 532 nm (green light)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Absorption: Strongly absorbed by hemoglobin </a:t>
            </a:r>
          </a:p>
        </p:txBody>
      </p:sp>
    </p:spTree>
    <p:extLst>
      <p:ext uri="{BB962C8B-B14F-4D97-AF65-F5344CB8AC3E}">
        <p14:creationId xmlns:p14="http://schemas.microsoft.com/office/powerpoint/2010/main" val="256468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914400"/>
            <a:ext cx="7239000" cy="3048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Speckle Formation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1" y="2063051"/>
            <a:ext cx="571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Granular pattern from coherent laser light scattered by tissue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tissue motion and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81200"/>
            <a:ext cx="5638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2788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2819400" cy="381000"/>
          </a:xfrm>
        </p:spPr>
        <p:txBody>
          <a:bodyPr/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1847235"/>
            <a:ext cx="46482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Converts laser energy - heat -instant vaporization of tissue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seals blood vessels -excellent hemostasis </a:t>
            </a:r>
          </a:p>
        </p:txBody>
      </p:sp>
    </p:spTree>
    <p:extLst>
      <p:ext uri="{BB962C8B-B14F-4D97-AF65-F5344CB8AC3E}">
        <p14:creationId xmlns:p14="http://schemas.microsoft.com/office/powerpoint/2010/main" val="147068132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34697"/>
            <a:ext cx="6782288" cy="101790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Holmium Laser Enucleation of the Prostate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152400" y="1646437"/>
            <a:ext cx="6400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Uses a holmium laser to cut and remove large portions of prostate tissue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Works for all prostate sizes, especially large glands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Tissue is removed and can be tested (unlike vaporization) </a:t>
            </a:r>
          </a:p>
        </p:txBody>
      </p:sp>
      <p:pic>
        <p:nvPicPr>
          <p:cNvPr id="1027" name="Picture 3" descr="https://4.imimg.com/data4/EA/OF/MY-23430616/holmium-laser-for-prostate-10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77580"/>
            <a:ext cx="3717296" cy="47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49387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413818"/>
            <a:ext cx="4404743" cy="196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 type: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Holmium:YAG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Wavelength: 2140 nm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Absorption: Water-rich tissu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</a:p>
        </p:txBody>
      </p:sp>
    </p:spTree>
    <p:extLst>
      <p:ext uri="{BB962C8B-B14F-4D97-AF65-F5344CB8AC3E}">
        <p14:creationId xmlns:p14="http://schemas.microsoft.com/office/powerpoint/2010/main" val="401699099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914400"/>
            <a:ext cx="9296400" cy="369332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Holmium Laser Ablation (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HoLAP</a:t>
            </a:r>
            <a:r>
              <a:rPr lang="en-IN" sz="2400" dirty="0" smtClean="0"/>
              <a:t>)</a:t>
            </a:r>
            <a:endParaRPr lang="en-IN" sz="24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0" y="1656409"/>
            <a:ext cx="4999973" cy="473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Similar to PVP but uses holmium laser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Less commonly used today </a:t>
            </a:r>
          </a:p>
          <a:p>
            <a:pPr>
              <a:lnSpc>
                <a:spcPct val="150000"/>
              </a:lnSpc>
            </a:pPr>
            <a:r>
              <a:rPr lang="en-IN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pushed into bladder -</a:t>
            </a:r>
            <a:r>
              <a:rPr lang="en-IN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 </a:t>
            </a:r>
            <a:endParaRPr lang="en-I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Mechanism:</a:t>
            </a:r>
          </a:p>
          <a:p>
            <a:pPr>
              <a:lnSpc>
                <a:spcPct val="150000"/>
              </a:lnSpc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Pulsed </a:t>
            </a:r>
            <a:r>
              <a:rPr lang="en-IN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laser- 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 cutting + coagulation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5065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990600"/>
            <a:ext cx="8153400" cy="4572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Thulium Laser Procedures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6201" y="2020670"/>
            <a:ext cx="57912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ThuLEP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(enucleation) and vaporization techniques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Precise cutting with good hemostasis </a:t>
            </a:r>
            <a:endParaRPr lang="en-US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020670"/>
            <a:ext cx="4419600" cy="42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3569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066800"/>
            <a:ext cx="7391400" cy="4572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1906265"/>
            <a:ext cx="9906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Wavelength: ~2010 nm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Continuous-wave laser.</a:t>
            </a: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Smooth, continuous cutting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visualization vs pulsed lasers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Combines precision + hemostasis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5755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990600"/>
            <a:ext cx="3124200" cy="4572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1996718"/>
            <a:ext cx="7647503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Minimally invasive (no large incisions)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Short hospital stay (often same-day discharge)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Less bleeding than traditional surgery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Faster recovery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be used in patients on anticoagulants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1594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990600"/>
            <a:ext cx="2819400" cy="430887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1891170"/>
            <a:ext cx="656387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Burning sensation during urination (temporary)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Frequent urination initially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Retrograde ejaculation (common)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Rare: urinary dysfunction </a:t>
            </a:r>
          </a:p>
        </p:txBody>
      </p:sp>
    </p:spTree>
    <p:extLst>
      <p:ext uri="{BB962C8B-B14F-4D97-AF65-F5344CB8AC3E}">
        <p14:creationId xmlns:p14="http://schemas.microsoft.com/office/powerpoint/2010/main" val="70466454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90600"/>
            <a:ext cx="9220200" cy="369332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Traditional Surgery (TURP)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09600" y="1828800"/>
            <a:ext cx="9753600" cy="18466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Similar effectiveness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Lower bleeding risk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Shorter catheter time and hospital stay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HoLEP</a:t>
            </a:r>
            <a:r>
              <a:rPr lang="en-US" b="0" dirty="0">
                <a:solidFill>
                  <a:schemeClr val="tx1"/>
                </a:solidFill>
              </a:rPr>
              <a:t> is often considered a modern alternative standard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07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1219200"/>
            <a:ext cx="2209800" cy="492443"/>
          </a:xfrm>
        </p:spPr>
        <p:txBody>
          <a:bodyPr/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302423"/>
            <a:ext cx="913743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role of laser therapy in Benign Prostatic Hyperplasia?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 two types of laser procedures used for BPH.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laser technique is most suitable for large prostate glands?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a common complication following laser prostate surgery?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does laser therapy differ from TURP in terms of bleeding risk? </a:t>
            </a:r>
          </a:p>
        </p:txBody>
      </p:sp>
    </p:spTree>
    <p:extLst>
      <p:ext uri="{BB962C8B-B14F-4D97-AF65-F5344CB8AC3E}">
        <p14:creationId xmlns:p14="http://schemas.microsoft.com/office/powerpoint/2010/main" val="360299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838200"/>
            <a:ext cx="7086600" cy="4572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Methods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85801" y="1935536"/>
            <a:ext cx="472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 superposition of coherent light waves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in OCT and interferometry for high-resolution imaging</a:t>
            </a:r>
          </a:p>
        </p:txBody>
      </p:sp>
    </p:spTree>
    <p:extLst>
      <p:ext uri="{BB962C8B-B14F-4D97-AF65-F5344CB8AC3E}">
        <p14:creationId xmlns:p14="http://schemas.microsoft.com/office/powerpoint/2010/main" val="136698701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838200"/>
            <a:ext cx="8991600" cy="492443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treatment for bladder neck incision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81000" y="2286000"/>
            <a:ext cx="4876800" cy="221599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Laser </a:t>
            </a:r>
            <a:r>
              <a:rPr lang="en-US" b="0" dirty="0">
                <a:solidFill>
                  <a:schemeClr val="tx1"/>
                </a:solidFill>
              </a:rPr>
              <a:t>treatment for bladder neck </a:t>
            </a:r>
            <a:r>
              <a:rPr lang="en-US" b="0">
                <a:solidFill>
                  <a:schemeClr val="tx1"/>
                </a:solidFill>
              </a:rPr>
              <a:t>incision </a:t>
            </a:r>
            <a:r>
              <a:rPr lang="en-US" b="0" smtClean="0">
                <a:solidFill>
                  <a:schemeClr val="tx1"/>
                </a:solidFill>
              </a:rPr>
              <a:t>MIS procedure </a:t>
            </a:r>
            <a:r>
              <a:rPr lang="en-US" b="0" dirty="0">
                <a:solidFill>
                  <a:schemeClr val="tx1"/>
                </a:solidFill>
              </a:rPr>
              <a:t>used to treat bladder neck obstruction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a </a:t>
            </a:r>
            <a:r>
              <a:rPr lang="en-US" b="0" dirty="0">
                <a:solidFill>
                  <a:schemeClr val="tx1"/>
                </a:solidFill>
              </a:rPr>
              <a:t>condition where the opening of the bladder into the urethra doesn’t relax properly, making urination </a:t>
            </a:r>
            <a:r>
              <a:rPr lang="en-US" b="0" dirty="0" smtClean="0">
                <a:solidFill>
                  <a:schemeClr val="tx1"/>
                </a:solidFill>
              </a:rPr>
              <a:t>difficult.</a:t>
            </a:r>
            <a:endParaRPr lang="en-IN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286000"/>
            <a:ext cx="5867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1540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914400"/>
            <a:ext cx="2133600" cy="533400"/>
          </a:xfrm>
        </p:spPr>
        <p:txBody>
          <a:bodyPr/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1981200"/>
            <a:ext cx="9906000" cy="110799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 laser (like Holmium or </a:t>
            </a:r>
            <a:r>
              <a:rPr lang="en-US" b="0" dirty="0" smtClean="0">
                <a:solidFill>
                  <a:schemeClr val="tx1"/>
                </a:solidFill>
              </a:rPr>
              <a:t>Green Light</a:t>
            </a:r>
            <a:r>
              <a:rPr lang="en-US" b="0" dirty="0">
                <a:solidFill>
                  <a:schemeClr val="tx1"/>
                </a:solidFill>
              </a:rPr>
              <a:t>)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is </a:t>
            </a:r>
            <a:r>
              <a:rPr lang="en-US" b="0" dirty="0">
                <a:solidFill>
                  <a:schemeClr val="tx1"/>
                </a:solidFill>
              </a:rPr>
              <a:t>used to make small cuts in the </a:t>
            </a:r>
            <a:r>
              <a:rPr lang="en-US" b="0" dirty="0" smtClean="0">
                <a:solidFill>
                  <a:schemeClr val="tx1"/>
                </a:solidFill>
              </a:rPr>
              <a:t>bladder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neck to widen the opening.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828800"/>
            <a:ext cx="43433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0559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2667000" cy="533399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orking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2209800"/>
            <a:ext cx="5257800" cy="2362200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 thin scope (</a:t>
            </a:r>
            <a:r>
              <a:rPr lang="en-US" b="0" dirty="0" err="1">
                <a:solidFill>
                  <a:schemeClr val="tx1"/>
                </a:solidFill>
              </a:rPr>
              <a:t>cystoscope</a:t>
            </a:r>
            <a:r>
              <a:rPr lang="en-US" b="0" dirty="0">
                <a:solidFill>
                  <a:schemeClr val="tx1"/>
                </a:solidFill>
              </a:rPr>
              <a:t>) is </a:t>
            </a:r>
            <a:r>
              <a:rPr lang="en-US" b="0" dirty="0" smtClean="0">
                <a:solidFill>
                  <a:schemeClr val="tx1"/>
                </a:solidFill>
              </a:rPr>
              <a:t>inserted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through the urethra (no external cuts).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1–2 small incisions at the bladder neck.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This reduces resistance and improves urine flow</a:t>
            </a:r>
            <a:r>
              <a:rPr lang="en-US" dirty="0"/>
              <a:t>. </a:t>
            </a:r>
          </a:p>
        </p:txBody>
      </p:sp>
      <p:pic>
        <p:nvPicPr>
          <p:cNvPr id="4098" name="Picture 2" descr="PPT - Anatomy of Lower Urinary Tract PowerPoint Presentation,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66900"/>
            <a:ext cx="57912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0782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143000"/>
            <a:ext cx="7162800" cy="3810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152400" y="1950782"/>
            <a:ext cx="5522151" cy="141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 improvement: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80–90%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Urine flow rate  significantly increases </a:t>
            </a:r>
          </a:p>
        </p:txBody>
      </p:sp>
    </p:spTree>
    <p:extLst>
      <p:ext uri="{BB962C8B-B14F-4D97-AF65-F5344CB8AC3E}">
        <p14:creationId xmlns:p14="http://schemas.microsoft.com/office/powerpoint/2010/main" val="407164985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914400"/>
            <a:ext cx="7467600" cy="430887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600200" y="2057400"/>
            <a:ext cx="8763000" cy="10416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Long-term success is good, but: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~10–20% may need repeat procedure</a:t>
            </a:r>
          </a:p>
        </p:txBody>
      </p:sp>
    </p:spTree>
    <p:extLst>
      <p:ext uri="{BB962C8B-B14F-4D97-AF65-F5344CB8AC3E}">
        <p14:creationId xmlns:p14="http://schemas.microsoft.com/office/powerpoint/2010/main" val="167819200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914400"/>
            <a:ext cx="7620000" cy="3810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restrictions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1496069"/>
            <a:ext cx="3160584" cy="25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heavy lifting for 2 weeks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Avoid straining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Hydrate well </a:t>
            </a:r>
          </a:p>
        </p:txBody>
      </p:sp>
    </p:spTree>
    <p:extLst>
      <p:ext uri="{BB962C8B-B14F-4D97-AF65-F5344CB8AC3E}">
        <p14:creationId xmlns:p14="http://schemas.microsoft.com/office/powerpoint/2010/main" val="44555057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762000"/>
            <a:ext cx="2057400" cy="553998"/>
          </a:xfrm>
        </p:spPr>
        <p:txBody>
          <a:bodyPr/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85800" y="1524000"/>
            <a:ext cx="913869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laser bladder neck incision used to treat?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laser procedure improve urine flow?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benefits of laser BNI compared to traditional surgery?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possible side effects or risks of the procedure?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long does recovery usually take after laser bladder neck incision? </a:t>
            </a:r>
          </a:p>
        </p:txBody>
      </p:sp>
    </p:spTree>
    <p:extLst>
      <p:ext uri="{BB962C8B-B14F-4D97-AF65-F5344CB8AC3E}">
        <p14:creationId xmlns:p14="http://schemas.microsoft.com/office/powerpoint/2010/main" val="92255434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90600"/>
            <a:ext cx="9144000" cy="492443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treatment for bladder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1905000"/>
            <a:ext cx="5181600" cy="159563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This is usually done during a procedure called cystoscopy (camera inserted through the urethra into the bladder</a:t>
            </a:r>
            <a:r>
              <a:rPr lang="en-US" dirty="0"/>
              <a:t>).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133600"/>
            <a:ext cx="4724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4785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914400"/>
            <a:ext cx="1905000" cy="6501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orking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1709363"/>
            <a:ext cx="4957435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thin scope is passed into the bladder.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laser fiber is used to: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Destroy (ablate) the tumor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cut it away (enucleate/resect)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362200"/>
            <a:ext cx="5715000" cy="30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1338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914400"/>
            <a:ext cx="2514600" cy="553998"/>
          </a:xfrm>
        </p:spPr>
        <p:txBody>
          <a:bodyPr/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aser types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155575" y="1952318"/>
            <a:ext cx="414692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Holmium laser (Ho: YAG)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Thulium laser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3357770"/>
            <a:ext cx="41148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Small, superficial bladder tumors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Patients who may not tolerate more invasive surgery </a:t>
            </a:r>
          </a:p>
        </p:txBody>
      </p:sp>
      <p:sp>
        <p:nvSpPr>
          <p:cNvPr id="8" name="AutoShape 7" descr="https://onlinelibrary.wiley.com/cms/asset/1ff2dd02-a975-40ae-8aac-90d6d6d98757/iju13522-fig-0001-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9" descr="https://onlinelibrary.wiley.com/cms/asset/1ff2dd02-a975-40ae-8aac-90d6d6d98757/iju13522-fig-0001-m.jpg"/>
          <p:cNvSpPr>
            <a:spLocks noChangeAspect="1" noChangeArrowheads="1"/>
          </p:cNvSpPr>
          <p:nvPr/>
        </p:nvSpPr>
        <p:spPr bwMode="auto">
          <a:xfrm>
            <a:off x="5638800" y="23493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81200"/>
            <a:ext cx="67625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2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838200"/>
            <a:ext cx="7543800" cy="5334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14400" y="1828800"/>
            <a:ext cx="9448800" cy="7386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changes in light polarization after tissue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 </a:t>
            </a:r>
            <a:r>
              <a:rPr lang="en-US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</a:t>
            </a:r>
            <a:r>
              <a:rPr lang="en-US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structure, and pathological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819400"/>
            <a:ext cx="5105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6532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914400"/>
            <a:ext cx="2209800" cy="492443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1567084"/>
            <a:ext cx="6679060" cy="25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Less bleeding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Precise targeting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often be done as a minimally invasive procedure </a:t>
            </a:r>
          </a:p>
        </p:txBody>
      </p:sp>
    </p:spTree>
    <p:extLst>
      <p:ext uri="{BB962C8B-B14F-4D97-AF65-F5344CB8AC3E}">
        <p14:creationId xmlns:p14="http://schemas.microsoft.com/office/powerpoint/2010/main" val="2623222556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90600"/>
            <a:ext cx="9448800" cy="430887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treatment for upper urinary tract tumors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28600" y="2133600"/>
            <a:ext cx="5257800" cy="11079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tumors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Ureter (tube from kidney to bladder)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pelvis (inside the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kidney)</a:t>
            </a: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cdn.ncbi.nlm.nih.gov/pmc/blobs/acc5/2839518/c81b20236e58/467_2009_1116_Fig1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5105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0808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838201"/>
            <a:ext cx="3124200" cy="4572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orking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1983571"/>
            <a:ext cx="533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scope (ureter scope) is passed through the urinary tract up to the tumor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laser fiber is used to: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Ablate the tumor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Preserve surrounding tissue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6295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066800"/>
            <a:ext cx="1066800" cy="381000"/>
          </a:xfrm>
        </p:spPr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1" y="1883627"/>
            <a:ext cx="6172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Small, low-grade tumors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Patients where kidney preservation is important (e.g., one kidney) </a:t>
            </a:r>
          </a:p>
        </p:txBody>
      </p:sp>
    </p:spTree>
    <p:extLst>
      <p:ext uri="{BB962C8B-B14F-4D97-AF65-F5344CB8AC3E}">
        <p14:creationId xmlns:p14="http://schemas.microsoft.com/office/powerpoint/2010/main" val="426982723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838200"/>
            <a:ext cx="6324600" cy="6096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045344"/>
            <a:ext cx="629394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Kidney-sparing (avoids removing the kidney)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Minimally invasive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Short recovery time </a:t>
            </a:r>
          </a:p>
        </p:txBody>
      </p:sp>
    </p:spTree>
    <p:extLst>
      <p:ext uri="{BB962C8B-B14F-4D97-AF65-F5344CB8AC3E}">
        <p14:creationId xmlns:p14="http://schemas.microsoft.com/office/powerpoint/2010/main" val="393924672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914400"/>
            <a:ext cx="3200400" cy="623248"/>
          </a:xfrm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0" y="1851369"/>
            <a:ext cx="924495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indications for laser treatment in bladder tumors?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lasers are commonly used in urological tumor management?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one key advantage of laser over TURBT?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is laser therapy indicated for upper urinary tract tumors?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main limitation of laser treatment in upper tract tumors? </a:t>
            </a:r>
          </a:p>
        </p:txBody>
      </p:sp>
    </p:spTree>
    <p:extLst>
      <p:ext uri="{BB962C8B-B14F-4D97-AF65-F5344CB8AC3E}">
        <p14:creationId xmlns:p14="http://schemas.microsoft.com/office/powerpoint/2010/main" val="359235772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685800"/>
            <a:ext cx="7620000" cy="6096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in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Gynecology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762000" y="1905000"/>
            <a:ext cx="4191000" cy="325762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It produces a coherent, monochromatic, and highly focused beam of light used for precise surgical applications like cutting, coagulation, and vaporization.</a:t>
            </a:r>
            <a:endParaRPr lang="en-IN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76400"/>
            <a:ext cx="541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399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914400"/>
            <a:ext cx="7315200" cy="6096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0" y="2529503"/>
            <a:ext cx="755206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 energy is absorbed by specific tissue chromophores: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Hemoglobin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Melanin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- converted into heat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photothermal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effect) </a:t>
            </a:r>
          </a:p>
        </p:txBody>
      </p:sp>
    </p:spTree>
    <p:extLst>
      <p:ext uri="{BB962C8B-B14F-4D97-AF65-F5344CB8AC3E}">
        <p14:creationId xmlns:p14="http://schemas.microsoft.com/office/powerpoint/2010/main" val="237027413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90600"/>
            <a:ext cx="8991600" cy="623248"/>
          </a:xfrm>
        </p:spPr>
        <p:txBody>
          <a:bodyPr/>
          <a:lstStyle/>
          <a:p>
            <a:r>
              <a:rPr lang="en-IN" dirty="0"/>
              <a:t>Effects on tissue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033244"/>
            <a:ext cx="65928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Vaporization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destroys tissue (at &gt;100°C)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Coagulation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-seals blood vessels (60–100°C)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Carbonization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tissue charring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Cutting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precise incision with minimal spread </a:t>
            </a:r>
          </a:p>
        </p:txBody>
      </p:sp>
    </p:spTree>
    <p:extLst>
      <p:ext uri="{BB962C8B-B14F-4D97-AF65-F5344CB8AC3E}">
        <p14:creationId xmlns:p14="http://schemas.microsoft.com/office/powerpoint/2010/main" val="391770896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838200"/>
            <a:ext cx="9525000" cy="492443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Lasers and Their Characteristics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04800" y="1676400"/>
            <a:ext cx="10058400" cy="33239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chemeClr val="tx1"/>
                </a:solidFill>
              </a:rPr>
              <a:t>CO₂ Laser</a:t>
            </a:r>
          </a:p>
          <a:p>
            <a:pPr>
              <a:lnSpc>
                <a:spcPct val="150000"/>
              </a:lnSpc>
            </a:pPr>
            <a:r>
              <a:rPr lang="en-IN" b="0" dirty="0">
                <a:solidFill>
                  <a:schemeClr val="tx1"/>
                </a:solidFill>
              </a:rPr>
              <a:t>Wavelength: 10,600 nm </a:t>
            </a:r>
          </a:p>
          <a:p>
            <a:pPr>
              <a:lnSpc>
                <a:spcPct val="150000"/>
              </a:lnSpc>
            </a:pPr>
            <a:r>
              <a:rPr lang="en-IN" b="0" dirty="0">
                <a:solidFill>
                  <a:schemeClr val="tx1"/>
                </a:solidFill>
              </a:rPr>
              <a:t>Absorbed by water → superficial penetration (0.1–0.2 mm) </a:t>
            </a:r>
          </a:p>
          <a:p>
            <a:pPr>
              <a:lnSpc>
                <a:spcPct val="150000"/>
              </a:lnSpc>
            </a:pPr>
            <a:r>
              <a:rPr lang="en-IN" b="0" dirty="0">
                <a:solidFill>
                  <a:schemeClr val="tx1"/>
                </a:solidFill>
              </a:rPr>
              <a:t>Most commonly used in </a:t>
            </a:r>
            <a:r>
              <a:rPr lang="en-IN" b="0" dirty="0" err="1">
                <a:solidFill>
                  <a:schemeClr val="tx1"/>
                </a:solidFill>
              </a:rPr>
              <a:t>gynecology</a:t>
            </a:r>
            <a:r>
              <a:rPr lang="en-IN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b="0" dirty="0" smtClean="0">
                <a:solidFill>
                  <a:schemeClr val="tx1"/>
                </a:solidFill>
              </a:rPr>
              <a:t> </a:t>
            </a:r>
            <a:r>
              <a:rPr lang="en-IN" b="0" dirty="0">
                <a:solidFill>
                  <a:schemeClr val="tx1"/>
                </a:solidFill>
              </a:rPr>
              <a:t>Uses:</a:t>
            </a:r>
          </a:p>
          <a:p>
            <a:pPr>
              <a:lnSpc>
                <a:spcPct val="150000"/>
              </a:lnSpc>
            </a:pPr>
            <a:r>
              <a:rPr lang="en-IN" b="0" dirty="0" smtClean="0">
                <a:solidFill>
                  <a:schemeClr val="tx1"/>
                </a:solidFill>
              </a:rPr>
              <a:t> </a:t>
            </a:r>
            <a:r>
              <a:rPr lang="en-IN" b="0" dirty="0">
                <a:solidFill>
                  <a:schemeClr val="tx1"/>
                </a:solidFill>
              </a:rPr>
              <a:t>genital </a:t>
            </a:r>
            <a:r>
              <a:rPr lang="en-IN" b="0" dirty="0" smtClean="0">
                <a:solidFill>
                  <a:schemeClr val="tx1"/>
                </a:solidFill>
              </a:rPr>
              <a:t>, </a:t>
            </a:r>
            <a:r>
              <a:rPr lang="en-IN" b="0" dirty="0">
                <a:solidFill>
                  <a:schemeClr val="tx1"/>
                </a:solidFill>
              </a:rPr>
              <a:t>vaginal lesions</a:t>
            </a:r>
          </a:p>
        </p:txBody>
      </p:sp>
    </p:spTree>
    <p:extLst>
      <p:ext uri="{BB962C8B-B14F-4D97-AF65-F5344CB8AC3E}">
        <p14:creationId xmlns:p14="http://schemas.microsoft.com/office/powerpoint/2010/main" val="163114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43000"/>
            <a:ext cx="9220200" cy="623248"/>
          </a:xfrm>
        </p:spPr>
        <p:txBody>
          <a:bodyPr/>
          <a:lstStyle/>
          <a:p>
            <a:r>
              <a:rPr lang="en-IN" dirty="0"/>
              <a:t>Fundamental Components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1" y="2246169"/>
            <a:ext cx="6096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Active medium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solid, liquid, or gas (produces laser light)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source (pumping)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excites atoms (electrical, optical, chemical)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Optical resonator (mirrors)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reflects light back and forth to amplify 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153836"/>
            <a:ext cx="4038600" cy="4475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69920"/>
            <a:ext cx="7543800" cy="24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7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914400"/>
            <a:ext cx="6934200" cy="492443"/>
          </a:xfrm>
        </p:spPr>
        <p:txBody>
          <a:bodyPr/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0" y="1656611"/>
            <a:ext cx="1005693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causes speckle formation when laser light interacts with biological tissue?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does tissue motion affect speckle patterns in optical diagnostics?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basic principle behind interference-based tissue imaging methods?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is Optical Coherence Tomography (OCT) able to achieve high spatial resolution?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do polarization-based methods help in identifying structural or pathological changes in tissues?</a:t>
            </a:r>
          </a:p>
        </p:txBody>
      </p:sp>
    </p:spTree>
    <p:extLst>
      <p:ext uri="{BB962C8B-B14F-4D97-AF65-F5344CB8AC3E}">
        <p14:creationId xmlns:p14="http://schemas.microsoft.com/office/powerpoint/2010/main" val="167427815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990601"/>
            <a:ext cx="7239000" cy="492443"/>
          </a:xfrm>
        </p:spPr>
        <p:txBody>
          <a:bodyPr/>
          <a:lstStyle/>
          <a:p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YAG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1981200"/>
            <a:ext cx="9829800" cy="27699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Deeper penetration (4–6 mm)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Strong coagulation effect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Uses</a:t>
            </a:r>
            <a:r>
              <a:rPr lang="en-US" b="0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Hemostasis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Endometriosis (less </a:t>
            </a:r>
            <a:r>
              <a:rPr lang="en-US" b="0" dirty="0" smtClean="0">
                <a:solidFill>
                  <a:schemeClr val="tx1"/>
                </a:solidFill>
              </a:rPr>
              <a:t>common)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990600"/>
            <a:ext cx="6858000" cy="4572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Argon Laser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2057400"/>
            <a:ext cx="9677400" cy="381162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Absorbed by hemoglobin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for vascular lesions </a:t>
            </a:r>
            <a:endParaRPr lang="en-U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 Laser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Compact, portable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in minor gynecological procedures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146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838200"/>
            <a:ext cx="8839200" cy="492443"/>
          </a:xfrm>
        </p:spPr>
        <p:txBody>
          <a:bodyPr/>
          <a:lstStyle/>
          <a:p>
            <a:r>
              <a:rPr lang="en-IN" sz="3200" dirty="0">
                <a:latin typeface="+mn-lt"/>
              </a:rPr>
              <a:t>Modes of Laser Application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152400" y="2033244"/>
            <a:ext cx="747569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 mode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cutting and vaporization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Pulsed mode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controlled tissue damage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Contact mode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fiber touches tissue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Non-contact mode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beam delivered at a distance </a:t>
            </a:r>
          </a:p>
        </p:txBody>
      </p:sp>
    </p:spTree>
    <p:extLst>
      <p:ext uri="{BB962C8B-B14F-4D97-AF65-F5344CB8AC3E}">
        <p14:creationId xmlns:p14="http://schemas.microsoft.com/office/powerpoint/2010/main" val="87991239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838200"/>
            <a:ext cx="9296400" cy="492443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in Laparoscopy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1905000"/>
            <a:ext cx="4419600" cy="35052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Lasers deliver focused light energy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converted to heat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Vaporization (cutting) 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(&gt;100°C)</a:t>
            </a: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Coagulation (hemostasis) 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(60–100°C)</a:t>
            </a: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562180"/>
            <a:ext cx="5867400" cy="30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3768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143000"/>
            <a:ext cx="9525000" cy="623248"/>
          </a:xfrm>
        </p:spPr>
        <p:txBody>
          <a:bodyPr/>
          <a:lstStyle/>
          <a:p>
            <a:r>
              <a:rPr lang="en-IN" dirty="0"/>
              <a:t>Types of Lasers Used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2286000"/>
            <a:ext cx="9829800" cy="332398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CO₂ Laser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Wavelength: 10,600 nm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absorbed by water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 penetration (~0.1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 cutting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Endometriosis ablation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514600"/>
            <a:ext cx="5257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0085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838200"/>
            <a:ext cx="7620000" cy="430887"/>
          </a:xfrm>
        </p:spPr>
        <p:txBody>
          <a:bodyPr/>
          <a:lstStyle/>
          <a:p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YAG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1365598"/>
            <a:ext cx="49530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Wavelength: 1064 nm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Deeper penetration (5–10 mm)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Strong coagulation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for: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Hemostasis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09415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914400"/>
            <a:ext cx="9372600" cy="623248"/>
          </a:xfrm>
        </p:spPr>
        <p:txBody>
          <a:bodyPr/>
          <a:lstStyle/>
          <a:p>
            <a:r>
              <a:rPr lang="en-IN" dirty="0"/>
              <a:t>Argon Laser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9601200" cy="369331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Absorbed by hemoglobin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vascular lesions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Delivery Systems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Fiberoptic</a:t>
            </a:r>
            <a:r>
              <a:rPr lang="en-US" b="0" dirty="0">
                <a:solidFill>
                  <a:schemeClr val="tx1"/>
                </a:solidFill>
              </a:rPr>
              <a:t> cables through laparoscope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Handpieces</a:t>
            </a:r>
            <a:r>
              <a:rPr lang="en-US" b="0" dirty="0">
                <a:solidFill>
                  <a:schemeClr val="tx1"/>
                </a:solidFill>
              </a:rPr>
              <a:t> or articulated arms (CO₂)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Contact vs non-contact modes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08756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914400"/>
            <a:ext cx="8305800" cy="3048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IN LARYNGEAL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09600" y="1828800"/>
            <a:ext cx="6705600" cy="35052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CO₂ Laser is Ideal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Strong absorption by water → precise superficial action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Minimal penetration → protects deeper vocal structures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Can be focused to &lt;0.2 mm spot size</a:t>
            </a:r>
          </a:p>
        </p:txBody>
      </p:sp>
    </p:spTree>
    <p:extLst>
      <p:ext uri="{BB962C8B-B14F-4D97-AF65-F5344CB8AC3E}">
        <p14:creationId xmlns:p14="http://schemas.microsoft.com/office/powerpoint/2010/main" val="379833159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7239000" cy="5334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Setup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838200" y="1981200"/>
            <a:ext cx="5410200" cy="214962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Operating microscope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Micromanipulator for beam control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Laser-safe endotracheal tube (wrapped with foil or saline-filled cuff) </a:t>
            </a:r>
          </a:p>
        </p:txBody>
      </p:sp>
    </p:spTree>
    <p:extLst>
      <p:ext uri="{BB962C8B-B14F-4D97-AF65-F5344CB8AC3E}">
        <p14:creationId xmlns:p14="http://schemas.microsoft.com/office/powerpoint/2010/main" val="105729881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914400"/>
            <a:ext cx="6934200" cy="3048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Modes of Laser 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1752600"/>
            <a:ext cx="6096000" cy="166199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Continuous mode </a:t>
            </a:r>
            <a:r>
              <a:rPr lang="en-IN" b="0" dirty="0" smtClean="0">
                <a:solidFill>
                  <a:schemeClr val="tx1"/>
                </a:solidFill>
              </a:rPr>
              <a:t>- </a:t>
            </a:r>
            <a:r>
              <a:rPr lang="en-IN" b="0" dirty="0">
                <a:solidFill>
                  <a:schemeClr val="tx1"/>
                </a:solidFill>
              </a:rPr>
              <a:t>cutting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Pulsed mode </a:t>
            </a:r>
            <a:r>
              <a:rPr lang="en-IN" b="0" dirty="0" smtClean="0">
                <a:solidFill>
                  <a:schemeClr val="tx1"/>
                </a:solidFill>
              </a:rPr>
              <a:t>- </a:t>
            </a:r>
            <a:r>
              <a:rPr lang="en-IN" b="0" dirty="0">
                <a:solidFill>
                  <a:schemeClr val="tx1"/>
                </a:solidFill>
              </a:rPr>
              <a:t>reduces thermal damage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 err="1" smtClean="0">
                <a:solidFill>
                  <a:schemeClr val="tx1"/>
                </a:solidFill>
              </a:rPr>
              <a:t>ultrapulse</a:t>
            </a:r>
            <a:r>
              <a:rPr lang="en-IN" b="0" dirty="0" smtClean="0">
                <a:solidFill>
                  <a:schemeClr val="tx1"/>
                </a:solidFill>
              </a:rPr>
              <a:t> </a:t>
            </a:r>
            <a:r>
              <a:rPr lang="en-IN" b="0" dirty="0">
                <a:solidFill>
                  <a:schemeClr val="tx1"/>
                </a:solidFill>
              </a:rPr>
              <a:t>-</a:t>
            </a:r>
            <a:r>
              <a:rPr lang="en-IN" b="0" dirty="0" smtClean="0">
                <a:solidFill>
                  <a:schemeClr val="tx1"/>
                </a:solidFill>
              </a:rPr>
              <a:t>high </a:t>
            </a:r>
            <a:r>
              <a:rPr lang="en-IN" b="0" dirty="0">
                <a:solidFill>
                  <a:schemeClr val="tx1"/>
                </a:solidFill>
              </a:rPr>
              <a:t>peak power, minimal spread </a:t>
            </a:r>
          </a:p>
        </p:txBody>
      </p:sp>
    </p:spTree>
    <p:extLst>
      <p:ext uri="{BB962C8B-B14F-4D97-AF65-F5344CB8AC3E}">
        <p14:creationId xmlns:p14="http://schemas.microsoft.com/office/powerpoint/2010/main" val="403620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143000"/>
            <a:ext cx="9829800" cy="369332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and polarization methods of tissue diagnostics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04800" y="2133600"/>
            <a:ext cx="4572000" cy="3733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Interference-based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techniques rely on coherent light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extract depth-resolved or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from tissue.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3622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900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685801"/>
            <a:ext cx="4953000" cy="4572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Indications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81000" y="1143001"/>
            <a:ext cx="10591800" cy="638801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Benign Lesions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Vocal nodules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 smtClean="0">
                <a:solidFill>
                  <a:schemeClr val="tx1"/>
                </a:solidFill>
              </a:rPr>
              <a:t>Cysts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 smtClean="0">
                <a:solidFill>
                  <a:schemeClr val="tx1"/>
                </a:solidFill>
              </a:rPr>
              <a:t>Premalignant</a:t>
            </a:r>
            <a:endParaRPr lang="en-IN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Malignant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Early </a:t>
            </a:r>
            <a:r>
              <a:rPr lang="en-IN" b="0" dirty="0" err="1">
                <a:solidFill>
                  <a:schemeClr val="tx1"/>
                </a:solidFill>
              </a:rPr>
              <a:t>glottic</a:t>
            </a:r>
            <a:r>
              <a:rPr lang="en-IN" b="0" dirty="0">
                <a:solidFill>
                  <a:schemeClr val="tx1"/>
                </a:solidFill>
              </a:rPr>
              <a:t> carcinoma (T1, T2)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Airway Conditions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Subglottic stenosis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Laryngeal webs 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740527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838200"/>
            <a:ext cx="3276600" cy="5334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0" y="2269026"/>
            <a:ext cx="5523525" cy="25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Excellent visibility (bloodless field)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Preservation of normal tissue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Short hospital stay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Better voice outcomes  </a:t>
            </a:r>
          </a:p>
        </p:txBody>
      </p:sp>
    </p:spTree>
    <p:extLst>
      <p:ext uri="{BB962C8B-B14F-4D97-AF65-F5344CB8AC3E}">
        <p14:creationId xmlns:p14="http://schemas.microsoft.com/office/powerpoint/2010/main" val="379902449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990600"/>
            <a:ext cx="3048000" cy="6501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14400" y="1828800"/>
            <a:ext cx="9448800" cy="470045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What type of laser is most commonly used in laparoscopic surgery?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Why is the CO₂ laser preferred in laryngeal procedures?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What is the most serious complication associated with laser use in laryngeal surgery?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List two advantages of using lasers in laparoscopy.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4746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838200"/>
            <a:ext cx="8382000" cy="6096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in Otology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04800" y="1676400"/>
            <a:ext cx="8534400" cy="38862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emits a focused, monochromatic beam of light that can: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Cut tissue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Vaporize tissue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Coagulate blood vessels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581231"/>
            <a:ext cx="6629400" cy="40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3077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762000"/>
            <a:ext cx="8915400" cy="369332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Types of Lasers Used in Otology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1981200"/>
            <a:ext cx="6629400" cy="34207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CO₂ Laser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 used in ear surgery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absorbed by water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precise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cutting with minimal penetration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Delivered via microscope or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microman</a:t>
            </a:r>
            <a:r>
              <a:rPr lang="en-US" b="0" dirty="0" smtClean="0">
                <a:solidFill>
                  <a:schemeClr val="tx1"/>
                </a:solidFill>
              </a:rPr>
              <a:t>ipulator.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905001"/>
            <a:ext cx="3733800" cy="43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5878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85344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Uses: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Stapedotomy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Tympanoplasty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Cholesteatoma removal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7550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0"/>
            <a:ext cx="9067800" cy="430887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KTP Laser (Potassium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Titanyl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Phosphate)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0" y="1525238"/>
            <a:ext cx="76200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 light (532 nm)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Highly absorbed by hemoglobin-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excellent for vascular lesions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Uses</a:t>
            </a:r>
            <a:r>
              <a:rPr lang="en-US" b="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Glomus tumors 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Vascular middle ear lesions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7780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0"/>
            <a:ext cx="9067800" cy="492443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Argon Laser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152400" y="1583753"/>
            <a:ext cx="64008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Blue-green spectrum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 for coagulation </a:t>
            </a:r>
            <a:endParaRPr lang="en-US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Uses</a:t>
            </a:r>
            <a:r>
              <a:rPr lang="en-US" b="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Stapes surgery </a:t>
            </a:r>
          </a:p>
          <a:p>
            <a:pPr>
              <a:lnSpc>
                <a:spcPct val="150000"/>
              </a:lnSpc>
            </a:pPr>
            <a:r>
              <a:rPr lang="en-US" b="0" dirty="0" err="1">
                <a:solidFill>
                  <a:schemeClr val="tx1"/>
                </a:solidFill>
              </a:rPr>
              <a:t>Ossicular</a:t>
            </a:r>
            <a:r>
              <a:rPr lang="en-US" b="0" dirty="0">
                <a:solidFill>
                  <a:schemeClr val="tx1"/>
                </a:solidFill>
              </a:rPr>
              <a:t> procedures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28790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66800"/>
            <a:ext cx="7848600" cy="3048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Laser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152400" y="1936082"/>
            <a:ext cx="8991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Compact and portable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Delivered via fiber-optic cable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</a:rPr>
              <a:t>Uses:</a:t>
            </a:r>
          </a:p>
          <a:p>
            <a:r>
              <a:rPr lang="en-US" b="0" dirty="0">
                <a:solidFill>
                  <a:schemeClr val="tx1"/>
                </a:solidFill>
              </a:rPr>
              <a:t>Soft tissue procedures </a:t>
            </a:r>
          </a:p>
          <a:p>
            <a:r>
              <a:rPr lang="en-US" b="0" dirty="0">
                <a:solidFill>
                  <a:schemeClr val="tx1"/>
                </a:solidFill>
              </a:rPr>
              <a:t>Office-based ENT surgeries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99158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914400"/>
            <a:ext cx="1828800" cy="5334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YAG Laser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62000" y="1890678"/>
            <a:ext cx="7467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Strong absorption in water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Precise bone ablation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solidFill>
                  <a:schemeClr val="tx1"/>
                </a:solidFill>
              </a:rPr>
              <a:t>Uses:</a:t>
            </a:r>
          </a:p>
          <a:p>
            <a:r>
              <a:rPr lang="en-US" b="0" dirty="0">
                <a:solidFill>
                  <a:schemeClr val="tx1"/>
                </a:solidFill>
              </a:rPr>
              <a:t>Experimental inner ear and bone work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98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838200"/>
            <a:ext cx="8001000" cy="3810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Coherence Tomography (OCT)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228600" y="2014194"/>
            <a:ext cx="71202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Uses low-coherence interferometry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micrometer-scale, cross-sectional images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refractive index changes and scattering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ophthalmology, dermatology, oncology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4534">
            <a:off x="7157929" y="2170116"/>
            <a:ext cx="4865706" cy="32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73960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990600"/>
            <a:ext cx="7696200" cy="3048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in Otology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28600" y="1752600"/>
            <a:ext cx="10134600" cy="33239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chemeClr val="tx1"/>
                </a:solidFill>
              </a:rPr>
              <a:t>Stapes Surgery (</a:t>
            </a:r>
            <a:r>
              <a:rPr lang="en-IN" dirty="0" err="1">
                <a:solidFill>
                  <a:schemeClr val="tx1"/>
                </a:solidFill>
              </a:rPr>
              <a:t>Otosclerosis</a:t>
            </a:r>
            <a:r>
              <a:rPr lang="en-IN" b="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Laser creates a small fenestra in the stapes footplate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Reduces mechanical trauma vs drill </a:t>
            </a:r>
          </a:p>
          <a:p>
            <a:pPr>
              <a:lnSpc>
                <a:spcPct val="150000"/>
              </a:lnSpc>
            </a:pPr>
            <a:r>
              <a:rPr lang="en-IN" b="0" dirty="0" smtClean="0">
                <a:solidFill>
                  <a:schemeClr val="tx1"/>
                </a:solidFill>
              </a:rPr>
              <a:t> </a:t>
            </a:r>
            <a:r>
              <a:rPr lang="en-IN" dirty="0">
                <a:solidFill>
                  <a:schemeClr val="tx1"/>
                </a:solidFill>
              </a:rPr>
              <a:t>Advantages: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Less inner ear damage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Reduced risk of sensorineural hearing loss</a:t>
            </a:r>
          </a:p>
        </p:txBody>
      </p:sp>
    </p:spTree>
    <p:extLst>
      <p:ext uri="{BB962C8B-B14F-4D97-AF65-F5344CB8AC3E}">
        <p14:creationId xmlns:p14="http://schemas.microsoft.com/office/powerpoint/2010/main" val="1000805675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914400"/>
            <a:ext cx="7391400" cy="369332"/>
          </a:xfrm>
        </p:spPr>
        <p:txBody>
          <a:bodyPr/>
          <a:lstStyle/>
          <a:p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Cholesteatoma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1752600"/>
            <a:ext cx="8305800" cy="17526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Helps remove residual disease in difficult areas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Vaporizes epithelial tissue precisely </a:t>
            </a:r>
          </a:p>
        </p:txBody>
      </p:sp>
    </p:spTree>
    <p:extLst>
      <p:ext uri="{BB962C8B-B14F-4D97-AF65-F5344CB8AC3E}">
        <p14:creationId xmlns:p14="http://schemas.microsoft.com/office/powerpoint/2010/main" val="209324863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914400"/>
            <a:ext cx="7239000" cy="381000"/>
          </a:xfrm>
        </p:spPr>
        <p:txBody>
          <a:bodyPr/>
          <a:lstStyle/>
          <a:p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Tympanoplasty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1828800"/>
            <a:ext cx="9906000" cy="1107996"/>
          </a:xfrm>
        </p:spPr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Margin freshening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Graft placement assistance</a:t>
            </a:r>
          </a:p>
        </p:txBody>
      </p:sp>
    </p:spTree>
    <p:extLst>
      <p:ext uri="{BB962C8B-B14F-4D97-AF65-F5344CB8AC3E}">
        <p14:creationId xmlns:p14="http://schemas.microsoft.com/office/powerpoint/2010/main" val="3230150758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990601"/>
            <a:ext cx="7543800" cy="4572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Myringotomy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1752600"/>
            <a:ext cx="9677400" cy="27699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Laser creates tympanic membrane incision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Often used in children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Advantage</a:t>
            </a:r>
            <a:r>
              <a:rPr lang="en-US" b="0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No bleeding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No mechanical trauma</a:t>
            </a:r>
          </a:p>
        </p:txBody>
      </p:sp>
    </p:spTree>
    <p:extLst>
      <p:ext uri="{BB962C8B-B14F-4D97-AF65-F5344CB8AC3E}">
        <p14:creationId xmlns:p14="http://schemas.microsoft.com/office/powerpoint/2010/main" val="20272668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914401"/>
            <a:ext cx="7848600" cy="381000"/>
          </a:xfrm>
        </p:spPr>
        <p:txBody>
          <a:bodyPr/>
          <a:lstStyle/>
          <a:p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Removal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2064625"/>
            <a:ext cx="6854991" cy="141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Especially vascular tumors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 helps coagulate vessels before removal </a:t>
            </a:r>
          </a:p>
        </p:txBody>
      </p:sp>
    </p:spTree>
    <p:extLst>
      <p:ext uri="{BB962C8B-B14F-4D97-AF65-F5344CB8AC3E}">
        <p14:creationId xmlns:p14="http://schemas.microsoft.com/office/powerpoint/2010/main" val="52358073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838200"/>
            <a:ext cx="7696200" cy="623248"/>
          </a:xfrm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1983045"/>
            <a:ext cx="812949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laser is most commonly used in otology? 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 one use of laser in stapes surgery.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laser is preferred for vascular middle ear lesions? 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Mention one advantage of lasers in ear surgery. </a:t>
            </a:r>
          </a:p>
        </p:txBody>
      </p:sp>
    </p:spTree>
    <p:extLst>
      <p:ext uri="{BB962C8B-B14F-4D97-AF65-F5344CB8AC3E}">
        <p14:creationId xmlns:p14="http://schemas.microsoft.com/office/powerpoint/2010/main" val="379293587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066800"/>
            <a:ext cx="7924800" cy="5334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Neurology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838200" y="2286000"/>
            <a:ext cx="4267200" cy="18288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Lasers play an important and growing role in neurology, mainly in diagnosis, treatment, and research.</a:t>
            </a:r>
            <a:endParaRPr lang="en-IN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84772"/>
            <a:ext cx="5638800" cy="42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4894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1066800"/>
            <a:ext cx="7467600" cy="4572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Uses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90600" y="1828800"/>
            <a:ext cx="5562600" cy="166199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Surgery (Neurosurgery)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High-precision lasers are used to remove brain </a:t>
            </a:r>
            <a:r>
              <a:rPr lang="en-IN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abnormal tissue.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58546"/>
            <a:ext cx="5181600" cy="40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2104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914400"/>
            <a:ext cx="7010400" cy="4572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1920518"/>
            <a:ext cx="559703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Minimal damage to surrounding brain tissue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Smaller incisions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Faster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256" y="2673310"/>
            <a:ext cx="4765744" cy="31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23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066800"/>
            <a:ext cx="8610600" cy="369332"/>
          </a:xfrm>
        </p:spPr>
        <p:txBody>
          <a:bodyPr/>
          <a:lstStyle/>
          <a:p>
            <a:r>
              <a:rPr lang="en-IN" sz="2400" dirty="0"/>
              <a:t>Pain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81000" y="1436132"/>
            <a:ext cx="5181600" cy="44319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Low-level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lasers (also called cold lasers) are used in: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Neuropathic pain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 nerve injuries 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work by: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inflammation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Stimulating tissue repair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blood flow</a:t>
            </a:r>
          </a:p>
        </p:txBody>
      </p:sp>
    </p:spTree>
    <p:extLst>
      <p:ext uri="{BB962C8B-B14F-4D97-AF65-F5344CB8AC3E}">
        <p14:creationId xmlns:p14="http://schemas.microsoft.com/office/powerpoint/2010/main" val="7405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143000"/>
            <a:ext cx="7315200" cy="5334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Speckle interferometry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2367851"/>
            <a:ext cx="594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Analyzes speckle pattern changes due to motion or deformation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for blood flow and tissue dynamics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279004"/>
            <a:ext cx="5562600" cy="32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7228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838200"/>
            <a:ext cx="8991600" cy="369332"/>
          </a:xfrm>
        </p:spPr>
        <p:txBody>
          <a:bodyPr/>
          <a:lstStyle/>
          <a:p>
            <a:r>
              <a:rPr lang="en-IN" sz="2400" dirty="0"/>
              <a:t>Treatment of Epilepsy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1" y="2122071"/>
            <a:ext cx="3733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 ablation can precisely destroy seizure-causing brain areas.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Often used when medications fail. </a:t>
            </a:r>
          </a:p>
        </p:txBody>
      </p:sp>
    </p:spTree>
    <p:extLst>
      <p:ext uri="{BB962C8B-B14F-4D97-AF65-F5344CB8AC3E}">
        <p14:creationId xmlns:p14="http://schemas.microsoft.com/office/powerpoint/2010/main" val="982570191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914400"/>
            <a:ext cx="8839200" cy="369332"/>
          </a:xfrm>
        </p:spPr>
        <p:txBody>
          <a:bodyPr/>
          <a:lstStyle/>
          <a:p>
            <a:r>
              <a:rPr lang="en-IN" sz="2400" dirty="0"/>
              <a:t>Diagnostic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81000" y="1905000"/>
            <a:ext cx="5867400" cy="27699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dirty="0" smtClean="0">
                <a:solidFill>
                  <a:schemeClr val="tx1"/>
                </a:solidFill>
              </a:rPr>
              <a:t>Optical </a:t>
            </a:r>
            <a:r>
              <a:rPr lang="en-US" b="0" dirty="0">
                <a:solidFill>
                  <a:schemeClr val="tx1"/>
                </a:solidFill>
              </a:rPr>
              <a:t>coherence tomography (OCT) – for retina and optic nerve (important in neurological diseases like multiple sclerosis)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Laser Doppler </a:t>
            </a:r>
            <a:r>
              <a:rPr lang="en-US" b="0" dirty="0" err="1">
                <a:solidFill>
                  <a:schemeClr val="tx1"/>
                </a:solidFill>
              </a:rPr>
              <a:t>flowmetry</a:t>
            </a:r>
            <a:r>
              <a:rPr lang="en-US" b="0" dirty="0">
                <a:solidFill>
                  <a:schemeClr val="tx1"/>
                </a:solidFill>
              </a:rPr>
              <a:t> – measures blood flow in the brain</a:t>
            </a:r>
          </a:p>
        </p:txBody>
      </p:sp>
    </p:spTree>
    <p:extLst>
      <p:ext uri="{BB962C8B-B14F-4D97-AF65-F5344CB8AC3E}">
        <p14:creationId xmlns:p14="http://schemas.microsoft.com/office/powerpoint/2010/main" val="186984486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838200"/>
            <a:ext cx="8991600" cy="430887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Brain Mapping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1" y="2122071"/>
            <a:ext cx="3962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Laser-based tools help identify active brain regions during surgery.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Useful in avoiding critical areas (speech, movement). </a:t>
            </a:r>
          </a:p>
        </p:txBody>
      </p:sp>
    </p:spTree>
    <p:extLst>
      <p:ext uri="{BB962C8B-B14F-4D97-AF65-F5344CB8AC3E}">
        <p14:creationId xmlns:p14="http://schemas.microsoft.com/office/powerpoint/2010/main" val="1463245362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90600"/>
            <a:ext cx="9144000" cy="369332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81000" y="1905000"/>
            <a:ext cx="7467600" cy="38779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Optogenetics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cutting-edge technique where lasers control neurons that have been genetically modified to respond to light. 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study: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circuits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diseases</a:t>
            </a:r>
          </a:p>
        </p:txBody>
      </p:sp>
    </p:spTree>
    <p:extLst>
      <p:ext uri="{BB962C8B-B14F-4D97-AF65-F5344CB8AC3E}">
        <p14:creationId xmlns:p14="http://schemas.microsoft.com/office/powerpoint/2010/main" val="2128594632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838200"/>
            <a:ext cx="7239000" cy="4572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Stimulation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228600" y="1974751"/>
            <a:ext cx="449580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 pulses can stimulate neurons with high precision.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 understand how the brain processes information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19283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14400"/>
            <a:ext cx="8991600" cy="430887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Lasers in Neurology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1744146"/>
            <a:ext cx="465532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Extremely precise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Minimally invasive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Reduced bleeding and infection risk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Faster patient recovery </a:t>
            </a:r>
          </a:p>
        </p:txBody>
      </p:sp>
    </p:spTree>
    <p:extLst>
      <p:ext uri="{BB962C8B-B14F-4D97-AF65-F5344CB8AC3E}">
        <p14:creationId xmlns:p14="http://schemas.microsoft.com/office/powerpoint/2010/main" val="411937364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838200"/>
            <a:ext cx="2133600" cy="609600"/>
          </a:xfrm>
        </p:spPr>
        <p:txBody>
          <a:bodyPr/>
          <a:lstStyle/>
          <a:p>
            <a:r>
              <a:rPr lang="en-IN" sz="3200" dirty="0" smtClean="0"/>
              <a:t>Questions</a:t>
            </a:r>
            <a:endParaRPr lang="en-IN" sz="32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0" y="1806445"/>
            <a:ext cx="943250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principle behind laser interstitial thermal therapy (LITT)? 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 one neurological condition treated using laser ablation.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role of lasers in optical coherence tomography (OCT)? 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optogenetics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the context of neuroscience.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Mention one advantage of using lasers in neurosurgery. </a:t>
            </a:r>
          </a:p>
        </p:txBody>
      </p:sp>
    </p:spTree>
    <p:extLst>
      <p:ext uri="{BB962C8B-B14F-4D97-AF65-F5344CB8AC3E}">
        <p14:creationId xmlns:p14="http://schemas.microsoft.com/office/powerpoint/2010/main" val="605809442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0"/>
            <a:ext cx="8305800" cy="430887"/>
          </a:xfrm>
        </p:spPr>
        <p:txBody>
          <a:bodyPr/>
          <a:lstStyle/>
          <a:p>
            <a:r>
              <a:rPr lang="en-IN" sz="2800" dirty="0">
                <a:latin typeface="+mn-lt"/>
              </a:rPr>
              <a:t>Common Laser Wavelengths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228600" y="1143000"/>
            <a:ext cx="8686800" cy="582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Diode lasers (LITT, therapy):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~ 800 – 980 nm (near-infrared)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laser: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1064 nm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CO₂ laser: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10,600 nm (far-infrared)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Helium–Neon (He-Ne) laser: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632.8 nm (red light)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Optogenetics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lasers: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~470 nm (blue light) or ~530 nm (green light) </a:t>
            </a:r>
          </a:p>
        </p:txBody>
      </p:sp>
    </p:spTree>
    <p:extLst>
      <p:ext uri="{BB962C8B-B14F-4D97-AF65-F5344CB8AC3E}">
        <p14:creationId xmlns:p14="http://schemas.microsoft.com/office/powerpoint/2010/main" val="947253520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38200"/>
            <a:ext cx="9372600" cy="492443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bone and cartilage reparation.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2057400"/>
            <a:ext cx="6477000" cy="18288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mechanism is based on how laser light interacts with biological tissues to stimulate healing rather than just cutting or ablating</a:t>
            </a:r>
            <a:r>
              <a:rPr lang="en-US" dirty="0"/>
              <a:t>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2087880"/>
            <a:ext cx="548640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6304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838200"/>
            <a:ext cx="7924800" cy="533400"/>
          </a:xfrm>
        </p:spPr>
        <p:txBody>
          <a:bodyPr/>
          <a:lstStyle/>
          <a:p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Photobiomodulation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1905000"/>
            <a:ext cx="54102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low-level laser therapy (LLLT).</a:t>
            </a:r>
          </a:p>
          <a:p>
            <a:pPr>
              <a:lnSpc>
                <a:spcPct val="150000"/>
              </a:lnSpc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light (usually red or near-infrared) penetrates tissue. </a:t>
            </a:r>
          </a:p>
          <a:p>
            <a:pPr>
              <a:lnSpc>
                <a:spcPct val="150000"/>
              </a:lnSpc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absorbed by mitochondrial </a:t>
            </a:r>
            <a:r>
              <a:rPr lang="en-IN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production (cellular energy)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consumption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metabolism</a:t>
            </a:r>
          </a:p>
        </p:txBody>
      </p:sp>
      <p:pic>
        <p:nvPicPr>
          <p:cNvPr id="5" name="Picture 2" descr="https://www.aaha.org/wp-content/uploads/globalassets/06-publications/trends/digital-editions/2022/11-november-2022/gs-laser/photobiomod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41" y="2057400"/>
            <a:ext cx="5979459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03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838200"/>
            <a:ext cx="3124200" cy="381000"/>
          </a:xfrm>
        </p:spPr>
        <p:txBody>
          <a:bodyPr/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09600" y="1752600"/>
            <a:ext cx="9753600" cy="7386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Detects microstructural changes that </a:t>
            </a:r>
            <a:r>
              <a:rPr lang="en-US" b="0" dirty="0" smtClean="0">
                <a:solidFill>
                  <a:schemeClr val="tx1"/>
                </a:solidFill>
              </a:rPr>
              <a:t>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before macroscopic pathology appears.</a:t>
            </a:r>
          </a:p>
        </p:txBody>
      </p:sp>
    </p:spTree>
    <p:extLst>
      <p:ext uri="{BB962C8B-B14F-4D97-AF65-F5344CB8AC3E}">
        <p14:creationId xmlns:p14="http://schemas.microsoft.com/office/powerpoint/2010/main" val="1987972117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1670636"/>
            <a:ext cx="4495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Stimulates osteoblasts (bone-forming cells)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Activates chondrocytes (cartilage cells)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Enhances tissue regeneration </a:t>
            </a:r>
          </a:p>
        </p:txBody>
      </p:sp>
    </p:spTree>
    <p:extLst>
      <p:ext uri="{BB962C8B-B14F-4D97-AF65-F5344CB8AC3E}">
        <p14:creationId xmlns:p14="http://schemas.microsoft.com/office/powerpoint/2010/main" val="1720314165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6800"/>
            <a:ext cx="9753600" cy="430887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Proliferation &amp; Differentiation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1981200"/>
            <a:ext cx="9829800" cy="214962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exposure promotes: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cell differentiation into: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cells (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osteogenesis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Cartilage cells (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chondrogenesis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057400"/>
            <a:ext cx="5257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46161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9812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DNA/RNA synthesis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production (collagen, matrix proteins) 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for rebuilding extracellular matrix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9958851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990600"/>
            <a:ext cx="8915400" cy="430887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Factor Activation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1828800"/>
            <a:ext cx="9829800" cy="214962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Laser irradiation stimulates release of: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Bone Morphogenetic Proteins (BMPs)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Transforming Growth Factor-beta (TGF-</a:t>
            </a:r>
            <a:r>
              <a:rPr lang="el-GR" b="0" dirty="0">
                <a:solidFill>
                  <a:schemeClr val="tx1"/>
                </a:solidFill>
              </a:rPr>
              <a:t>β)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Vascular Endothelial Growth Factor (VEGF)</a:t>
            </a:r>
          </a:p>
        </p:txBody>
      </p:sp>
    </p:spTree>
    <p:extLst>
      <p:ext uri="{BB962C8B-B14F-4D97-AF65-F5344CB8AC3E}">
        <p14:creationId xmlns:p14="http://schemas.microsoft.com/office/powerpoint/2010/main" val="7766821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838200" y="1371600"/>
            <a:ext cx="9525000" cy="21496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Effects: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Faster bone healing 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Improved cartilage repair 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Enhanced angiogenesis (new blood vessel formation)</a:t>
            </a:r>
          </a:p>
        </p:txBody>
      </p:sp>
    </p:spTree>
    <p:extLst>
      <p:ext uri="{BB962C8B-B14F-4D97-AF65-F5344CB8AC3E}">
        <p14:creationId xmlns:p14="http://schemas.microsoft.com/office/powerpoint/2010/main" val="2760317864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066800"/>
            <a:ext cx="8001000" cy="3048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 Effects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28600" y="1828800"/>
            <a:ext cx="10134600" cy="38779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Laser reduces inflammation by: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Decreasing pro-inflammatory cytokines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Increasing anti-inflammatory mediators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Leads 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Reduced swelling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Pain relief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Better healing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2893633942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990600"/>
            <a:ext cx="7772400" cy="492443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Blood Circulation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2209800"/>
            <a:ext cx="9906000" cy="38779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chemeClr val="tx1"/>
                </a:solidFill>
              </a:rPr>
              <a:t>Laser causes</a:t>
            </a:r>
            <a:r>
              <a:rPr lang="en-IN" b="0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Vasodilation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Improved microcirculation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Outcome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More oxygen and nutrients delivered 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Faster removal of waste products</a:t>
            </a:r>
          </a:p>
        </p:txBody>
      </p:sp>
    </p:spTree>
    <p:extLst>
      <p:ext uri="{BB962C8B-B14F-4D97-AF65-F5344CB8AC3E}">
        <p14:creationId xmlns:p14="http://schemas.microsoft.com/office/powerpoint/2010/main" val="2083721809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838200"/>
            <a:ext cx="9448800" cy="492443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Collagen Synthesis &amp; Matrix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Remodeling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09600" y="1981200"/>
            <a:ext cx="9753600" cy="27699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Stimulates fibroblasts </a:t>
            </a:r>
            <a:r>
              <a:rPr lang="en-US" b="0" dirty="0" smtClean="0">
                <a:solidFill>
                  <a:schemeClr val="tx1"/>
                </a:solidFill>
              </a:rPr>
              <a:t>– </a:t>
            </a:r>
            <a:r>
              <a:rPr lang="en-US" b="0" dirty="0">
                <a:solidFill>
                  <a:schemeClr val="tx1"/>
                </a:solidFill>
              </a:rPr>
              <a:t>increased collagen production 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Improves organization of collagen fibers 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Critical for: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Cartilage elasticity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Bone strength</a:t>
            </a:r>
          </a:p>
        </p:txBody>
      </p:sp>
    </p:spTree>
    <p:extLst>
      <p:ext uri="{BB962C8B-B14F-4D97-AF65-F5344CB8AC3E}">
        <p14:creationId xmlns:p14="http://schemas.microsoft.com/office/powerpoint/2010/main" val="2175568393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14400"/>
            <a:ext cx="9144000" cy="369332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Laser-Induced Thermal Effects (High-Power Lasers)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762000" y="2057400"/>
            <a:ext cx="9601200" cy="38116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surgical settings: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 heating can: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Seal tissues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Weld cartilage (laser cartilage reshaping)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 in precise bone cutting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can damage tissue, so parameters must be carefully controlled.</a:t>
            </a:r>
          </a:p>
        </p:txBody>
      </p:sp>
    </p:spTree>
    <p:extLst>
      <p:ext uri="{BB962C8B-B14F-4D97-AF65-F5344CB8AC3E}">
        <p14:creationId xmlns:p14="http://schemas.microsoft.com/office/powerpoint/2010/main" val="2996894299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0"/>
            <a:ext cx="9067800" cy="623248"/>
          </a:xfrm>
        </p:spPr>
        <p:txBody>
          <a:bodyPr/>
          <a:lstStyle/>
          <a:p>
            <a:r>
              <a:rPr lang="en-IN" dirty="0"/>
              <a:t>Bone vs Cartilage Repair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97072"/>
            <a:ext cx="7439188" cy="24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66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914400"/>
            <a:ext cx="7315200" cy="4572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Polarization-based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09600" y="1828800"/>
            <a:ext cx="9753600" cy="3323987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 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Polarization-sensitive 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 (PS-OCT)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birefringence and depolarization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collagen, muscle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myelin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Mueller matrix polarimetry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Quantifies tissue scattering, absorption, and anisotropy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Differentiates healthy vs pathological tissue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915910"/>
            <a:ext cx="3581400" cy="31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61093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838200"/>
            <a:ext cx="3048000" cy="623248"/>
          </a:xfrm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838200" y="1802054"/>
            <a:ext cx="7521611" cy="36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photobiomodulation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laser therapy?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cells are stimulated during bone repair by lasers?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 any one laser used in cartilage repair.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role of ATP in laser-induced healing?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growth factor is activated during laser therapy?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does laser therapy reduce inflammation? </a:t>
            </a:r>
          </a:p>
        </p:txBody>
      </p:sp>
    </p:spTree>
    <p:extLst>
      <p:ext uri="{BB962C8B-B14F-4D97-AF65-F5344CB8AC3E}">
        <p14:creationId xmlns:p14="http://schemas.microsoft.com/office/powerpoint/2010/main" val="343644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838200"/>
            <a:ext cx="2819400" cy="381000"/>
          </a:xfrm>
        </p:spPr>
        <p:txBody>
          <a:bodyPr/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value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1524000"/>
            <a:ext cx="4953000" cy="2209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Early detection of fibrosis, cancer, and structural degeneration via collagen remodeling.</a:t>
            </a:r>
            <a:endParaRPr lang="en-I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83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10134600" cy="738664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Alterations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biotissue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properties during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hyperthermal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ablation reactions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04800" y="2057400"/>
            <a:ext cx="6172200" cy="325762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err="1" smtClean="0">
                <a:solidFill>
                  <a:schemeClr val="tx1"/>
                </a:solidFill>
              </a:rPr>
              <a:t>Hypern</a:t>
            </a:r>
            <a:r>
              <a:rPr lang="en-IN" dirty="0" smtClean="0">
                <a:solidFill>
                  <a:schemeClr val="tx1"/>
                </a:solidFill>
              </a:rPr>
              <a:t>-thermal </a:t>
            </a:r>
            <a:r>
              <a:rPr lang="en-IN" dirty="0">
                <a:solidFill>
                  <a:schemeClr val="tx1"/>
                </a:solidFill>
              </a:rPr>
              <a:t>effects (≈ 40–60 °C)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Protein denaturation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Increased membrane permeability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Changes in refractive index and scattering coefficient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Altered blood perfusion and oxygenation</a:t>
            </a:r>
          </a:p>
        </p:txBody>
      </p:sp>
    </p:spTree>
    <p:extLst>
      <p:ext uri="{BB962C8B-B14F-4D97-AF65-F5344CB8AC3E}">
        <p14:creationId xmlns:p14="http://schemas.microsoft.com/office/powerpoint/2010/main" val="1485984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914400"/>
            <a:ext cx="7924800" cy="5334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231584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Increased light scattering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Reduced birefringence due to collagen denaturation</a:t>
            </a:r>
          </a:p>
        </p:txBody>
      </p:sp>
    </p:spTree>
    <p:extLst>
      <p:ext uri="{BB962C8B-B14F-4D97-AF65-F5344CB8AC3E}">
        <p14:creationId xmlns:p14="http://schemas.microsoft.com/office/powerpoint/2010/main" val="236248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990600"/>
            <a:ext cx="8534400" cy="3810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ablation (&gt; 60 °C)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345884"/>
            <a:ext cx="76805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Coagulative necrosis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 membrane rupture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Carbonization and vaporization at very high temperatures</a:t>
            </a:r>
          </a:p>
        </p:txBody>
      </p:sp>
    </p:spTree>
    <p:extLst>
      <p:ext uri="{BB962C8B-B14F-4D97-AF65-F5344CB8AC3E}">
        <p14:creationId xmlns:p14="http://schemas.microsoft.com/office/powerpoint/2010/main" val="32022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05000"/>
            <a:ext cx="624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Medium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active medium is the material that produces laser light.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a solid (e.g., Ruby,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YAG)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(e.g., dye lasers)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(e.g., He–Ne, CO₂ lasers)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981200"/>
            <a:ext cx="4470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82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762000"/>
            <a:ext cx="6705600" cy="6096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property change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228600" y="2006817"/>
            <a:ext cx="4740974" cy="16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Strong absorption increase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Loss of tissue anisotropy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Irreversible structural damage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4259996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relevance: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optical monitoring improves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ablation precision and safety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95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71600"/>
            <a:ext cx="9515169" cy="533399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Photodynamic therapy (PDT)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413338"/>
            <a:ext cx="5029200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PDT combines: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Photosensitizer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of specific wavelength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generates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reactive oxygen species (ROS)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induce cell death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892397"/>
            <a:ext cx="3124200" cy="3279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2568172"/>
            <a:ext cx="3276600" cy="37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44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914400"/>
            <a:ext cx="8077200" cy="6858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Photodynamic therapy (PDT)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81000" y="1905000"/>
            <a:ext cx="9982200" cy="40626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PDT combines: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Photosensitizer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of specific wavelength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generates reactive oxygen species (ROS) that induce cell death. PDT combines: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Photosensitizer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of specific wavelength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generates reactive oxygen species (ROS) that induce cell death.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2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66800"/>
            <a:ext cx="8229600" cy="5334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action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1765914"/>
            <a:ext cx="4312513" cy="16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 tumor cell destruction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Damage to tumor vasculature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4231618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90600"/>
            <a:ext cx="9067800" cy="623248"/>
          </a:xfrm>
        </p:spPr>
        <p:txBody>
          <a:bodyPr/>
          <a:lstStyle/>
          <a:p>
            <a:r>
              <a:rPr lang="en-IN"/>
              <a:t>Advantages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216367"/>
            <a:ext cx="7265989" cy="16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spatial selectivity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Minimal damage to surrounding healthy tissue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be combined with optical diagnostics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theranostics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8336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90600"/>
            <a:ext cx="8229600" cy="5334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diagnostics in PDT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219200" y="4800600"/>
            <a:ext cx="9601200" cy="369332"/>
          </a:xfrm>
        </p:spPr>
        <p:txBody>
          <a:bodyPr/>
          <a:lstStyle/>
          <a:p>
            <a:r>
              <a:rPr lang="en-IN" dirty="0" smtClean="0"/>
              <a:t>`</a:t>
            </a:r>
            <a:endParaRPr lang="en-IN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2513052"/>
            <a:ext cx="6324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monitoring of photosensitizer uptake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Oxygen saturation measurements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changes indicating tissue response</a:t>
            </a:r>
          </a:p>
        </p:txBody>
      </p:sp>
    </p:spTree>
    <p:extLst>
      <p:ext uri="{BB962C8B-B14F-4D97-AF65-F5344CB8AC3E}">
        <p14:creationId xmlns:p14="http://schemas.microsoft.com/office/powerpoint/2010/main" val="2197927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990600"/>
            <a:ext cx="7086600" cy="609600"/>
          </a:xfrm>
        </p:spPr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62000" y="1782773"/>
            <a:ext cx="100583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physical principle is used in interference-based tissue diagnostics such as OCT?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does tissue birefringence change during thermal denaturation?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optical properties of bio tissue are altered during thermal ablation?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three essential components required for photodynamic therapy?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are polarization methods useful for detecting early pathological changes in tissue?</a:t>
            </a:r>
          </a:p>
        </p:txBody>
      </p:sp>
    </p:spTree>
    <p:extLst>
      <p:ext uri="{BB962C8B-B14F-4D97-AF65-F5344CB8AC3E}">
        <p14:creationId xmlns:p14="http://schemas.microsoft.com/office/powerpoint/2010/main" val="1744734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14400"/>
            <a:ext cx="9220200" cy="623248"/>
          </a:xfrm>
        </p:spPr>
        <p:txBody>
          <a:bodyPr/>
          <a:lstStyle/>
          <a:p>
            <a:r>
              <a:rPr lang="en-IN" dirty="0"/>
              <a:t>Solid-State Lasers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2057400"/>
            <a:ext cx="9677400" cy="2215991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Solid-state lasers use a solid crystalline or glass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host </a:t>
            </a:r>
            <a:r>
              <a:rPr lang="en-US" b="0" dirty="0">
                <a:solidFill>
                  <a:schemeClr val="tx1"/>
                </a:solidFill>
              </a:rPr>
              <a:t>material doped with active ions as the gain medium.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The </a:t>
            </a:r>
            <a:r>
              <a:rPr lang="en-US" b="0" dirty="0">
                <a:solidFill>
                  <a:schemeClr val="tx1"/>
                </a:solidFill>
              </a:rPr>
              <a:t>laser action occurs due to electronic </a:t>
            </a:r>
            <a:r>
              <a:rPr lang="en-US" b="0" dirty="0" smtClean="0">
                <a:solidFill>
                  <a:schemeClr val="tx1"/>
                </a:solidFill>
              </a:rPr>
              <a:t>transitions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of dopant ions embedded in the crystal lattice.</a:t>
            </a:r>
            <a:endParaRPr lang="en-I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9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914400"/>
            <a:ext cx="9372600" cy="623248"/>
          </a:xfrm>
        </p:spPr>
        <p:txBody>
          <a:bodyPr/>
          <a:lstStyle/>
          <a:p>
            <a:r>
              <a:rPr lang="en-I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762000" y="1905000"/>
            <a:ext cx="9601200" cy="7386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 smtClean="0">
                <a:solidFill>
                  <a:schemeClr val="tx1"/>
                </a:solidFill>
              </a:rPr>
              <a:t>Ruby laser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 err="1" smtClean="0">
                <a:solidFill>
                  <a:schemeClr val="tx1"/>
                </a:solidFill>
              </a:rPr>
              <a:t>Nd:YAG</a:t>
            </a:r>
            <a:r>
              <a:rPr lang="en-IN" b="0" dirty="0" smtClean="0">
                <a:solidFill>
                  <a:schemeClr val="tx1"/>
                </a:solidFill>
              </a:rPr>
              <a:t> </a:t>
            </a:r>
            <a:r>
              <a:rPr lang="en-IN" b="0" dirty="0">
                <a:solidFill>
                  <a:schemeClr val="tx1"/>
                </a:solidFill>
              </a:rPr>
              <a:t>laser</a:t>
            </a:r>
          </a:p>
        </p:txBody>
      </p:sp>
    </p:spTree>
    <p:extLst>
      <p:ext uri="{BB962C8B-B14F-4D97-AF65-F5344CB8AC3E}">
        <p14:creationId xmlns:p14="http://schemas.microsoft.com/office/powerpoint/2010/main" val="1289669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838200"/>
            <a:ext cx="7315200" cy="3810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14400" y="1676400"/>
            <a:ext cx="9448800" cy="147732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Ruby Laser (Three-Level Laser)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Ground state → Pump level → Metastable level → Ground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Requires high pumping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Operates in pulsed mode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874" y="2819400"/>
            <a:ext cx="677232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2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066800"/>
            <a:ext cx="1600200" cy="533400"/>
          </a:xfrm>
        </p:spPr>
        <p:txBody>
          <a:bodyPr/>
          <a:lstStyle/>
          <a:p>
            <a:r>
              <a:rPr lang="en-IN" dirty="0"/>
              <a:t>Role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286000"/>
            <a:ext cx="4648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Atoms or molecules in the active medium get excited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they return to a lower energy level, they emit photons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photons are amplified to produce laser radiation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752600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41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990600"/>
            <a:ext cx="6858000" cy="4572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1676400"/>
            <a:ext cx="9677400" cy="738664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Active medium: Solid crystal or glass doped with ions</a:t>
            </a:r>
          </a:p>
          <a:p>
            <a:r>
              <a:rPr lang="en-US" b="0" dirty="0">
                <a:solidFill>
                  <a:schemeClr val="tx1"/>
                </a:solidFill>
              </a:rPr>
              <a:t>Ruby laser → </a:t>
            </a:r>
            <a:r>
              <a:rPr lang="en-US" b="0" dirty="0" err="1">
                <a:solidFill>
                  <a:schemeClr val="tx1"/>
                </a:solidFill>
              </a:rPr>
              <a:t>Al₂O</a:t>
            </a:r>
            <a:r>
              <a:rPr lang="en-US" b="0" dirty="0">
                <a:solidFill>
                  <a:schemeClr val="tx1"/>
                </a:solidFill>
              </a:rPr>
              <a:t>₃ doped with Cr³⁺</a:t>
            </a:r>
          </a:p>
        </p:txBody>
      </p:sp>
    </p:spTree>
    <p:extLst>
      <p:ext uri="{BB962C8B-B14F-4D97-AF65-F5344CB8AC3E}">
        <p14:creationId xmlns:p14="http://schemas.microsoft.com/office/powerpoint/2010/main" val="5431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0"/>
            <a:ext cx="9067800" cy="623248"/>
          </a:xfrm>
        </p:spPr>
        <p:txBody>
          <a:bodyPr/>
          <a:lstStyle/>
          <a:p>
            <a:r>
              <a:rPr lang="en-IN" dirty="0"/>
              <a:t>Ruby Laser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241325"/>
            <a:ext cx="74136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Host material: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Aluminum oxide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Al₂O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₃)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Dopant ion: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Chromium (Cr³⁺) ions (~0.05%)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Cr³⁺ ions replace Al³⁺ ions in the crystal lattice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laser emission at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694.3 nm (red light)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752601"/>
            <a:ext cx="4191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19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14400"/>
            <a:ext cx="9220200" cy="369332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Pumping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228600" y="2234501"/>
            <a:ext cx="731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Pumping source: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Flash lamp or laser diode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Optical resonator: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Two mirrors (one fully reflecting, one partially reflecting)</a:t>
            </a:r>
          </a:p>
        </p:txBody>
      </p:sp>
    </p:spTree>
    <p:extLst>
      <p:ext uri="{BB962C8B-B14F-4D97-AF65-F5344CB8AC3E}">
        <p14:creationId xmlns:p14="http://schemas.microsoft.com/office/powerpoint/2010/main" val="3383797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762000"/>
            <a:ext cx="7239000" cy="5334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Principle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62000" y="1982386"/>
            <a:ext cx="7086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Pumping excites atoms to higher energy levels.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Atoms undergo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non-radiative decay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a metastable state.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Population inversion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achieved.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Stimulated emission produces coherent light.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Light oscillates between mirrors and exits through the partially reflecting mirror.</a:t>
            </a:r>
          </a:p>
        </p:txBody>
      </p:sp>
    </p:spTree>
    <p:extLst>
      <p:ext uri="{BB962C8B-B14F-4D97-AF65-F5344CB8AC3E}">
        <p14:creationId xmlns:p14="http://schemas.microsoft.com/office/powerpoint/2010/main" val="44235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066800"/>
            <a:ext cx="8991600" cy="369332"/>
          </a:xfrm>
        </p:spPr>
        <p:txBody>
          <a:bodyPr/>
          <a:lstStyle/>
          <a:p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laser (Four-Level Laser)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2498284"/>
            <a:ext cx="51801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Lower laser level is above ground state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Easier population inversion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operate in continuous mode</a:t>
            </a:r>
          </a:p>
        </p:txBody>
      </p:sp>
    </p:spTree>
    <p:extLst>
      <p:ext uri="{BB962C8B-B14F-4D97-AF65-F5344CB8AC3E}">
        <p14:creationId xmlns:p14="http://schemas.microsoft.com/office/powerpoint/2010/main" val="2213656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838200"/>
            <a:ext cx="3581400" cy="609599"/>
          </a:xfrm>
        </p:spPr>
        <p:txBody>
          <a:bodyPr/>
          <a:lstStyle/>
          <a:p>
            <a:r>
              <a:rPr lang="en-IN" sz="2800" dirty="0"/>
              <a:t>Construction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219200" y="1524000"/>
            <a:ext cx="9144000" cy="369332"/>
          </a:xfrm>
        </p:spPr>
        <p:txBody>
          <a:bodyPr/>
          <a:lstStyle/>
          <a:p>
            <a:r>
              <a:rPr lang="en-IN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Yttrium </a:t>
            </a:r>
            <a:r>
              <a:rPr lang="en-IN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Garnet doped with Nd³</a:t>
            </a:r>
            <a:r>
              <a:rPr lang="en-IN" dirty="0"/>
              <a:t>⁺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84695"/>
            <a:ext cx="9448800" cy="44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55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38200"/>
            <a:ext cx="8534400" cy="7620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SOLID-STATE LASERS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2396427"/>
            <a:ext cx="365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output power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Compact and robust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 operational life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 beam quality</a:t>
            </a:r>
          </a:p>
        </p:txBody>
      </p:sp>
    </p:spTree>
    <p:extLst>
      <p:ext uri="{BB962C8B-B14F-4D97-AF65-F5344CB8AC3E}">
        <p14:creationId xmlns:p14="http://schemas.microsoft.com/office/powerpoint/2010/main" val="46652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66800"/>
            <a:ext cx="8229600" cy="2286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2123118"/>
            <a:ext cx="378054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 processing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Medical surgery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Range finding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systems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2897791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990600"/>
            <a:ext cx="2819400" cy="492443"/>
          </a:xfrm>
        </p:spPr>
        <p:txBody>
          <a:bodyPr/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Questions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2057400"/>
            <a:ext cx="8763000" cy="14773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What is solid state LASER?</a:t>
            </a:r>
          </a:p>
          <a:p>
            <a:pPr marL="457200" indent="-457200"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Define the basic principle behind solid state Laser?</a:t>
            </a:r>
          </a:p>
          <a:p>
            <a:pPr marL="457200" indent="-457200">
              <a:buFont typeface="+mj-lt"/>
              <a:buAutoNum type="arabicPeriod"/>
            </a:pPr>
            <a:r>
              <a:rPr lang="en-IN" b="0" dirty="0">
                <a:solidFill>
                  <a:schemeClr val="tx1"/>
                </a:solidFill>
              </a:rPr>
              <a:t>Differentiate between Ruby </a:t>
            </a:r>
            <a:r>
              <a:rPr lang="en-IN" b="0" dirty="0" smtClean="0">
                <a:solidFill>
                  <a:schemeClr val="tx1"/>
                </a:solidFill>
              </a:rPr>
              <a:t>laser &amp;</a:t>
            </a:r>
            <a:r>
              <a:rPr lang="en-IN" b="0" dirty="0" err="1" smtClean="0">
                <a:solidFill>
                  <a:schemeClr val="tx1"/>
                </a:solidFill>
              </a:rPr>
              <a:t>Nd</a:t>
            </a:r>
            <a:r>
              <a:rPr lang="en-IN" b="0" dirty="0" smtClean="0">
                <a:solidFill>
                  <a:schemeClr val="tx1"/>
                </a:solidFill>
              </a:rPr>
              <a:t>: YAG laser?</a:t>
            </a:r>
          </a:p>
          <a:p>
            <a:pPr marL="457200" indent="-457200"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Write the applications and advantages of solid state laser?</a:t>
            </a:r>
            <a:endParaRPr lang="en-I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47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838200"/>
            <a:ext cx="7010400" cy="6096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LASERS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1828800"/>
            <a:ext cx="6934200" cy="25853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gas or mixture of gases as the active medium. Excitation of gas atoms or molecules is achieved by electrical discharge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0" dirty="0" err="1">
                <a:solidFill>
                  <a:schemeClr val="tx1"/>
                </a:solidFill>
              </a:rPr>
              <a:t>Examples</a:t>
            </a:r>
            <a:r>
              <a:rPr lang="es-ES" b="0" dirty="0">
                <a:solidFill>
                  <a:schemeClr val="tx1"/>
                </a:solidFill>
              </a:rPr>
              <a:t>:</a:t>
            </a:r>
            <a:br>
              <a:rPr lang="es-ES" b="0" dirty="0">
                <a:solidFill>
                  <a:schemeClr val="tx1"/>
                </a:solidFill>
              </a:rPr>
            </a:br>
            <a:r>
              <a:rPr lang="es-ES" b="0" dirty="0">
                <a:solidFill>
                  <a:schemeClr val="tx1"/>
                </a:solidFill>
              </a:rPr>
              <a:t>He–Ne laser, CO₂ laser, </a:t>
            </a:r>
            <a:r>
              <a:rPr lang="es-ES" b="0" dirty="0" err="1">
                <a:solidFill>
                  <a:schemeClr val="tx1"/>
                </a:solidFill>
              </a:rPr>
              <a:t>Argon</a:t>
            </a:r>
            <a:r>
              <a:rPr lang="es-ES" b="0" dirty="0">
                <a:solidFill>
                  <a:schemeClr val="tx1"/>
                </a:solidFill>
              </a:rPr>
              <a:t> ion laser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42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838200"/>
            <a:ext cx="8839200" cy="623248"/>
          </a:xfrm>
        </p:spPr>
        <p:txBody>
          <a:bodyPr/>
          <a:lstStyle/>
          <a:p>
            <a:r>
              <a:rPr lang="en-IN" dirty="0"/>
              <a:t>Energy Source (Pumping)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2057400"/>
            <a:ext cx="7010400" cy="2667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source, also called pumping, provides energy to the active medium.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excite atoms from lower energy levels to higher energy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create population inversion, which is necessary for laser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362200"/>
            <a:ext cx="4572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5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90600"/>
            <a:ext cx="8229600" cy="4572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a Gas Laser (He–Ne Laser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1828800"/>
            <a:ext cx="4343400" cy="3581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parts: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Discharge 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long narrow glass capillary 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Filled with a mixture of Helium (He) and Neon (Ne) gases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pressure: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Helium: ~1 mm Hg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Neon: ~0.1 mm Hg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798320"/>
            <a:ext cx="6096184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64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914400"/>
            <a:ext cx="2895600" cy="3810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228600" y="1875694"/>
            <a:ext cx="886687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electrodes (anode and cathode)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placed at the ends of the tube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Connected to a high-voltage DC power supply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to produce electrical discharge</a:t>
            </a:r>
          </a:p>
        </p:txBody>
      </p:sp>
    </p:spTree>
    <p:extLst>
      <p:ext uri="{BB962C8B-B14F-4D97-AF65-F5344CB8AC3E}">
        <p14:creationId xmlns:p14="http://schemas.microsoft.com/office/powerpoint/2010/main" val="3938163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838200"/>
            <a:ext cx="8001000" cy="5334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Resonator &amp; Power supply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152400" y="1653571"/>
            <a:ext cx="10210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mirrors placed at both ends of the tube: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fully reflecting mirror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partially reflecting mirror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Mirrors are aligned along the axis of the tube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4000"/>
            <a:ext cx="586740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95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2327701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high voltage (≈ 1000–3000 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Maintains continuous electrical discharge</a:t>
            </a:r>
          </a:p>
        </p:txBody>
      </p:sp>
    </p:spTree>
    <p:extLst>
      <p:ext uri="{BB962C8B-B14F-4D97-AF65-F5344CB8AC3E}">
        <p14:creationId xmlns:p14="http://schemas.microsoft.com/office/powerpoint/2010/main" val="4133416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914400"/>
            <a:ext cx="3657600" cy="430887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Level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09600" y="1828800"/>
            <a:ext cx="9753600" cy="14773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Helium atoms have metastable energy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Neon atoms have energy </a:t>
            </a:r>
            <a:r>
              <a:rPr lang="en-IN" b="0" dirty="0" smtClean="0">
                <a:solidFill>
                  <a:schemeClr val="tx1"/>
                </a:solidFill>
              </a:rPr>
              <a:t>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 smtClean="0">
                <a:solidFill>
                  <a:schemeClr val="tx1"/>
                </a:solidFill>
              </a:rPr>
              <a:t> </a:t>
            </a:r>
            <a:r>
              <a:rPr lang="en-IN" b="0" dirty="0">
                <a:solidFill>
                  <a:schemeClr val="tx1"/>
                </a:solidFill>
              </a:rPr>
              <a:t>very close to helium metastable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Energy transfer occurs through atomic collisions</a:t>
            </a:r>
          </a:p>
        </p:txBody>
      </p:sp>
    </p:spTree>
    <p:extLst>
      <p:ext uri="{BB962C8B-B14F-4D97-AF65-F5344CB8AC3E}">
        <p14:creationId xmlns:p14="http://schemas.microsoft.com/office/powerpoint/2010/main" val="22666097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9144000" cy="430887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Principle of Gas Laser (He–Ne Laser)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81000" y="1828800"/>
            <a:ext cx="9982200" cy="11079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inversion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Stimulated emission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92887"/>
            <a:ext cx="7924800" cy="543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1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954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Discharge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voltage is applied across the electrodes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collide with helium atoms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atoms are excited to metastable states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818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1622698"/>
            <a:ext cx="6553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Transfer by Collision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Excited helium atoms collide with neon atoms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is transferred from helium to neon atoms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Neon atoms are excited to higher energy states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is called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resonant energy transfer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09800"/>
            <a:ext cx="5181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273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90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Inversion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laser levels of neon become more populated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levels quickly decay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population inversion is achieved in neon atoms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478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192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Stimulated Emission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photon stimulates excited neon atoms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 photons are emitted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is amplified by multiple reflections between mirrors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1143000"/>
            <a:ext cx="7467600" cy="4572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Pumping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85801" y="2300403"/>
            <a:ext cx="7543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Electrical pumping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electric current or discharge (gas lasers)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Optical pumping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light source like flash lamps (solid-state lasers)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Chemical pumping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energy from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42176104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4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Output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laser beam of wavelength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632.8 nm (red light)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emerges through the partially reflecting mirror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261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14400"/>
            <a:ext cx="9220200" cy="369332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Gas Lasers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1815401"/>
            <a:ext cx="57656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Highly monochromatic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Highly coherent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Very stable output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 wave (CW) operation possible</a:t>
            </a:r>
          </a:p>
        </p:txBody>
      </p:sp>
    </p:spTree>
    <p:extLst>
      <p:ext uri="{BB962C8B-B14F-4D97-AF65-F5344CB8AC3E}">
        <p14:creationId xmlns:p14="http://schemas.microsoft.com/office/powerpoint/2010/main" val="6236577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10078476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Gas Lasers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He–Ne Laser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Holography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alignment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Barcode scanners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and research labs</a:t>
            </a:r>
          </a:p>
          <a:p>
            <a:pPr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84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762000"/>
            <a:ext cx="2667000" cy="533399"/>
          </a:xfrm>
        </p:spPr>
        <p:txBody>
          <a:bodyPr/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0" y="2027947"/>
            <a:ext cx="9829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a gas laser?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 the active medium used in a He–Ne laser.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is helium mixed with neon in a He–Ne laser?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meant by population inversion in gas lasers?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 the wavelength of the laser light emitted by a He–Ne laser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875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990600"/>
            <a:ext cx="7696200" cy="492443"/>
          </a:xfrm>
        </p:spPr>
        <p:txBody>
          <a:bodyPr/>
          <a:lstStyle/>
          <a:p>
            <a:r>
              <a:rPr lang="en-IN" sz="3200" dirty="0" smtClean="0">
                <a:latin typeface="+mn-lt"/>
              </a:rPr>
              <a:t>Atomic </a:t>
            </a:r>
            <a:r>
              <a:rPr lang="en-IN" sz="3200" dirty="0">
                <a:latin typeface="+mn-lt"/>
              </a:rPr>
              <a:t>laser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0" y="2059391"/>
            <a:ext cx="56982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atom laser is based on matter-wave coherence: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particle with momentum behaves like a wave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905000"/>
            <a:ext cx="54864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879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04800" y="1905000"/>
            <a:ext cx="10058400" cy="1477328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Atom </a:t>
            </a:r>
            <a:r>
              <a:rPr lang="en-US" b="0" dirty="0">
                <a:solidFill>
                  <a:schemeClr val="tx1"/>
                </a:solidFill>
              </a:rPr>
              <a:t>laser, atoms are prepared so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They share the same quantum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They have identical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They propagate as a coherent beam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52" y="1905001"/>
            <a:ext cx="495304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42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990600"/>
            <a:ext cx="7391400" cy="6096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an Atom Laser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838200" y="1905000"/>
            <a:ext cx="9525000" cy="18466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Components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Vacuum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Ultra-high vacuum chamber (~10⁻¹¹ mbar)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Prevents atom collisions with 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Typically stainless steel or glass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905000"/>
            <a:ext cx="4876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230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753600" cy="685800"/>
          </a:xfrm>
        </p:spPr>
        <p:txBody>
          <a:bodyPr/>
          <a:lstStyle/>
          <a:p>
            <a:r>
              <a:rPr lang="en-IN" dirty="0"/>
              <a:t>Atom Source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838200" y="2798436"/>
            <a:ext cx="55515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Alkali atoms commonly used: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Rubidium-87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Sodium-23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Lithium-7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Chosen because they are easy to laser-cool</a:t>
            </a:r>
          </a:p>
        </p:txBody>
      </p:sp>
    </p:spTree>
    <p:extLst>
      <p:ext uri="{BB962C8B-B14F-4D97-AF65-F5344CB8AC3E}">
        <p14:creationId xmlns:p14="http://schemas.microsoft.com/office/powerpoint/2010/main" val="8689962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62000"/>
            <a:ext cx="9677400" cy="838200"/>
          </a:xfrm>
        </p:spPr>
        <p:txBody>
          <a:bodyPr/>
          <a:lstStyle/>
          <a:p>
            <a:r>
              <a:rPr lang="en-IN" dirty="0"/>
              <a:t>(C) Laser Cooling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762000" y="2057400"/>
            <a:ext cx="9601200" cy="2215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Doppler cooling and optical molasses: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counter-propagating laser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Tuned slightly below atomic resonance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slow down due to photon momentum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drops to </a:t>
            </a:r>
            <a:r>
              <a:rPr lang="en-IN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microkelvin</a:t>
            </a: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(µK) range</a:t>
            </a:r>
          </a:p>
        </p:txBody>
      </p:sp>
    </p:spTree>
    <p:extLst>
      <p:ext uri="{BB962C8B-B14F-4D97-AF65-F5344CB8AC3E}">
        <p14:creationId xmlns:p14="http://schemas.microsoft.com/office/powerpoint/2010/main" val="31398914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143000"/>
            <a:ext cx="9448800" cy="623248"/>
          </a:xfrm>
        </p:spPr>
        <p:txBody>
          <a:bodyPr/>
          <a:lstStyle/>
          <a:p>
            <a:r>
              <a:rPr lang="en-IN" dirty="0"/>
              <a:t>(D) Magneto-Optical Trap (MOT)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85800" y="2504118"/>
            <a:ext cx="368585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Combines: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 cooling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gradient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Traps atoms at the 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Increases atomic density</a:t>
            </a:r>
          </a:p>
        </p:txBody>
      </p:sp>
    </p:spTree>
    <p:extLst>
      <p:ext uri="{BB962C8B-B14F-4D97-AF65-F5344CB8AC3E}">
        <p14:creationId xmlns:p14="http://schemas.microsoft.com/office/powerpoint/2010/main" val="99651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838200"/>
            <a:ext cx="8991600" cy="369332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Resonator (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Mirrors)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838200" y="1905000"/>
            <a:ext cx="9525000" cy="147732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optical resonator consists of two </a:t>
            </a:r>
            <a:r>
              <a:rPr lang="en-US" b="0" dirty="0" smtClean="0">
                <a:solidFill>
                  <a:schemeClr val="tx1"/>
                </a:solidFill>
              </a:rPr>
              <a:t>mirrors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placed at both ends of the active medium.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One mirror is fully reflecting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other is partially reflecting</a:t>
            </a:r>
          </a:p>
        </p:txBody>
      </p:sp>
    </p:spTree>
    <p:extLst>
      <p:ext uri="{BB962C8B-B14F-4D97-AF65-F5344CB8AC3E}">
        <p14:creationId xmlns:p14="http://schemas.microsoft.com/office/powerpoint/2010/main" val="40614919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9906000" cy="623248"/>
          </a:xfrm>
        </p:spPr>
        <p:txBody>
          <a:bodyPr/>
          <a:lstStyle/>
          <a:p>
            <a:r>
              <a:rPr lang="en-IN" dirty="0" smtClean="0"/>
              <a:t>Working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0" y="2561525"/>
            <a:ext cx="5791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Atoms are cooled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extremely low temperatures (near absolute zero).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form a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Bose–Einstein condensate (BEC)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where many atoms occupy the same quantum state.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Atoms are then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out-coupled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the condensate in a controlled way, forming a narrow, coherent atomic beam.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11378"/>
            <a:ext cx="5715000" cy="33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96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838200"/>
            <a:ext cx="9601200" cy="623248"/>
          </a:xfrm>
        </p:spPr>
        <p:txBody>
          <a:bodyPr/>
          <a:lstStyle/>
          <a:p>
            <a:r>
              <a:rPr lang="en-IN"/>
              <a:t>Types of Atom Lasers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762000" y="1905000"/>
            <a:ext cx="9601200" cy="18466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Pulsed Atom Laser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Atoms released in bursts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Simpler experimentally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Limited coherence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Analogy: Camera flash</a:t>
            </a:r>
          </a:p>
        </p:txBody>
      </p:sp>
    </p:spTree>
    <p:extLst>
      <p:ext uri="{BB962C8B-B14F-4D97-AF65-F5344CB8AC3E}">
        <p14:creationId xmlns:p14="http://schemas.microsoft.com/office/powerpoint/2010/main" val="41208901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762000"/>
            <a:ext cx="9448800" cy="623248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Atom Laser (CW Atom Laser)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838200" y="1905000"/>
            <a:ext cx="8534400" cy="11079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Continuous extraction of </a:t>
            </a:r>
            <a:r>
              <a:rPr lang="en-US" b="0" dirty="0" smtClean="0">
                <a:solidFill>
                  <a:schemeClr val="tx1"/>
                </a:solidFill>
              </a:rPr>
              <a:t>atoms</a:t>
            </a: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Technically very challenging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Analogy: Continuous-wave optical laser</a:t>
            </a:r>
          </a:p>
        </p:txBody>
      </p:sp>
    </p:spTree>
    <p:extLst>
      <p:ext uri="{BB962C8B-B14F-4D97-AF65-F5344CB8AC3E}">
        <p14:creationId xmlns:p14="http://schemas.microsoft.com/office/powerpoint/2010/main" val="5098911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067800" cy="623248"/>
          </a:xfrm>
        </p:spPr>
        <p:txBody>
          <a:bodyPr/>
          <a:lstStyle/>
          <a:p>
            <a:r>
              <a:rPr lang="en-IN" dirty="0"/>
              <a:t>Gravity-Driven Atom Laser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90600" y="2209800"/>
            <a:ext cx="9372600" cy="14773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propagate along: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guides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waveguides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beam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spreading</a:t>
            </a: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628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914400"/>
            <a:ext cx="9677400" cy="914400"/>
          </a:xfrm>
        </p:spPr>
        <p:txBody>
          <a:bodyPr/>
          <a:lstStyle/>
          <a:p>
            <a:r>
              <a:rPr lang="en-IN" dirty="0"/>
              <a:t>Raman Atom Laser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762000" y="2057400"/>
            <a:ext cx="9601200" cy="14773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Uses Raman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Highly directional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Precise momentum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Best for precision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190867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990600"/>
            <a:ext cx="9067800" cy="492443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PPLICATIONS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1905000"/>
            <a:ext cx="9829800" cy="11079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Magnetoencephalography (MEG) &amp; Brain </a:t>
            </a:r>
            <a:r>
              <a:rPr lang="en-IN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Cardiac </a:t>
            </a:r>
            <a:r>
              <a:rPr lang="en-IN" b="0" dirty="0" smtClean="0">
                <a:solidFill>
                  <a:schemeClr val="tx1"/>
                </a:solidFill>
              </a:rPr>
              <a:t>Diagnostics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MRI Enhancement </a:t>
            </a:r>
          </a:p>
        </p:txBody>
      </p:sp>
    </p:spTree>
    <p:extLst>
      <p:ext uri="{BB962C8B-B14F-4D97-AF65-F5344CB8AC3E}">
        <p14:creationId xmlns:p14="http://schemas.microsoft.com/office/powerpoint/2010/main" val="29831564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914400"/>
            <a:ext cx="8001000" cy="685800"/>
          </a:xfrm>
        </p:spPr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838200" y="2057400"/>
            <a:ext cx="9525000" cy="14773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What are atomic laser?</a:t>
            </a:r>
          </a:p>
          <a:p>
            <a:pPr marL="457200" indent="-457200"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Explain the construction of atomic laser?</a:t>
            </a:r>
          </a:p>
          <a:p>
            <a:pPr marL="457200" indent="-457200"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What are different types of atomic laser?</a:t>
            </a:r>
          </a:p>
          <a:p>
            <a:pPr marL="457200" indent="-457200">
              <a:buFont typeface="+mj-lt"/>
              <a:buAutoNum type="arabicPeriod"/>
            </a:pPr>
            <a:r>
              <a:rPr lang="en-IN" b="0" dirty="0" smtClean="0">
                <a:solidFill>
                  <a:schemeClr val="tx1"/>
                </a:solidFill>
              </a:rPr>
              <a:t>Discuss the working of atomic laser</a:t>
            </a:r>
            <a:endParaRPr lang="en-I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914400"/>
            <a:ext cx="6781800" cy="609600"/>
          </a:xfrm>
        </p:spPr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04800" y="1905000"/>
            <a:ext cx="10058400" cy="4367451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thermal and non-thermal effects of laser irradiation on biological tissues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the applications of lasers in medicine with special emphasis on photodynamic 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laser light propagation in biological tissues.</a:t>
            </a:r>
            <a:b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mechanisms of absorption, scattering, reflection, and refraction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stimulated emission, population inversion, and optical resonators. Discuss the characteristics of laser radiation such as coherence, </a:t>
            </a:r>
            <a:r>
              <a:rPr 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monochromaticity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directionality, and intensity, and explain why these properties make lasers suitable for medical and biological applications.</a:t>
            </a:r>
            <a:endParaRPr lang="en-I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990600"/>
            <a:ext cx="7162800" cy="685800"/>
          </a:xfrm>
        </p:spPr>
        <p:txBody>
          <a:bodyPr/>
          <a:lstStyle/>
          <a:p>
            <a:r>
              <a:rPr lang="en-IN" dirty="0" smtClean="0"/>
              <a:t>Diode </a:t>
            </a:r>
            <a:r>
              <a:rPr lang="en-IN" dirty="0"/>
              <a:t>laser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762000" y="1905000"/>
            <a:ext cx="5181600" cy="2215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laser </a:t>
            </a:r>
            <a:r>
              <a:rPr lang="en-US" b="0" dirty="0">
                <a:solidFill>
                  <a:schemeClr val="tx1"/>
                </a:solidFill>
              </a:rPr>
              <a:t>that generates light using a semiconductor diode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b="0" dirty="0">
                <a:solidFill>
                  <a:schemeClr val="tx1"/>
                </a:solidFill>
              </a:rPr>
              <a:t>similar to an LED, but designed to produce coherent laser light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It converts electrical energy → laser 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Small, efficient, and widely </a:t>
            </a:r>
            <a:r>
              <a:rPr lang="en-US" b="0" dirty="0" smtClean="0">
                <a:solidFill>
                  <a:schemeClr val="tx1"/>
                </a:solidFill>
              </a:rPr>
              <a:t>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emits </a:t>
            </a:r>
            <a:r>
              <a:rPr lang="en-US" b="0" dirty="0">
                <a:solidFill>
                  <a:schemeClr val="tx1"/>
                </a:solidFill>
              </a:rPr>
              <a:t>light at a specific wavelength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b="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www.electronicshub.org/wp-content/uploads/2018/01/Laser-Diode-Image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84100"/>
            <a:ext cx="5029200" cy="48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541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990600"/>
            <a:ext cx="8077200" cy="533400"/>
          </a:xfrm>
        </p:spPr>
        <p:txBody>
          <a:bodyPr/>
          <a:lstStyle/>
          <a:p>
            <a:r>
              <a:rPr lang="en-IN" dirty="0"/>
              <a:t>wavelengths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517930"/>
            <a:ext cx="65374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650–680 nm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red (laser pointers, DVD players)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780–850 nm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near-infrared (CD players, sensors)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808–980 nm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industrial, medical, pumping other lasers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1310 &amp; 1550 nm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fiber-optic communications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061732"/>
            <a:ext cx="3679687" cy="350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838200"/>
            <a:ext cx="1524000" cy="609600"/>
          </a:xfrm>
        </p:spPr>
        <p:txBody>
          <a:bodyPr/>
          <a:lstStyle/>
          <a:p>
            <a:r>
              <a:rPr lang="en-IN" dirty="0"/>
              <a:t>Role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1981200"/>
            <a:ext cx="7162800" cy="221599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Reflects photons back and forth through the active medium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Causes repeated stimulated emission, increasing light intensity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partially reflecting mirror allows a portion of light to escape as the laser beam</a:t>
            </a:r>
          </a:p>
        </p:txBody>
      </p:sp>
    </p:spTree>
    <p:extLst>
      <p:ext uri="{BB962C8B-B14F-4D97-AF65-F5344CB8AC3E}">
        <p14:creationId xmlns:p14="http://schemas.microsoft.com/office/powerpoint/2010/main" val="20232185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0"/>
            <a:ext cx="9067800" cy="623248"/>
          </a:xfrm>
        </p:spPr>
        <p:txBody>
          <a:bodyPr/>
          <a:lstStyle/>
          <a:p>
            <a:r>
              <a:rPr lang="en-US" dirty="0" smtClean="0"/>
              <a:t>Structure </a:t>
            </a:r>
            <a:r>
              <a:rPr lang="en-US" dirty="0"/>
              <a:t>of a Diode Laser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1905000"/>
            <a:ext cx="5334000" cy="3886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Semiconductor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Common materials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GaAs (Gallium Arsenide)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 err="1">
                <a:solidFill>
                  <a:schemeClr val="tx1"/>
                </a:solidFill>
              </a:rPr>
              <a:t>AlGaAs</a:t>
            </a:r>
            <a:endParaRPr lang="en-IN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 err="1">
                <a:solidFill>
                  <a:schemeClr val="tx1"/>
                </a:solidFill>
              </a:rPr>
              <a:t>InGaAs</a:t>
            </a:r>
            <a:endParaRPr lang="en-IN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 err="1">
                <a:solidFill>
                  <a:schemeClr val="tx1"/>
                </a:solidFill>
              </a:rPr>
              <a:t>InGaAsP</a:t>
            </a:r>
            <a:endParaRPr lang="en-IN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0" dirty="0">
                <a:solidFill>
                  <a:schemeClr val="tx1"/>
                </a:solidFill>
              </a:rPr>
              <a:t>These materials determine the wavelength of the laser.</a:t>
            </a:r>
          </a:p>
        </p:txBody>
      </p:sp>
      <p:pic>
        <p:nvPicPr>
          <p:cNvPr id="4098" name="Picture 2" descr="https://www.researchgate.net/publication/356847449/figure/fig1/AS:1098761854038016@1638976648026/Structure-of-diode-la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65754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635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838200" y="2057400"/>
            <a:ext cx="9525000" cy="258532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P–N Junction</a:t>
            </a:r>
          </a:p>
          <a:p>
            <a:r>
              <a:rPr lang="en-US" b="0" dirty="0">
                <a:solidFill>
                  <a:schemeClr val="tx1"/>
                </a:solidFill>
              </a:rPr>
              <a:t>P-type layer: rich in holes</a:t>
            </a:r>
          </a:p>
          <a:p>
            <a:r>
              <a:rPr lang="en-US" b="0" dirty="0">
                <a:solidFill>
                  <a:schemeClr val="tx1"/>
                </a:solidFill>
              </a:rPr>
              <a:t>N-type layer: rich in electrons</a:t>
            </a:r>
          </a:p>
          <a:p>
            <a:r>
              <a:rPr lang="en-US" b="0" dirty="0">
                <a:solidFill>
                  <a:schemeClr val="tx1"/>
                </a:solidFill>
              </a:rPr>
              <a:t>When forward biased, electrons and holes recombine in the active region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Active Region</a:t>
            </a:r>
          </a:p>
          <a:p>
            <a:r>
              <a:rPr lang="en-US" b="0" dirty="0">
                <a:solidFill>
                  <a:schemeClr val="tx1"/>
                </a:solidFill>
              </a:rPr>
              <a:t>Thin layer where stimulated emission occurs</a:t>
            </a:r>
          </a:p>
          <a:p>
            <a:r>
              <a:rPr lang="en-US" b="0" dirty="0">
                <a:solidFill>
                  <a:schemeClr val="tx1"/>
                </a:solidFill>
              </a:rPr>
              <a:t>Designed as a quantum well for better efficiency</a:t>
            </a:r>
          </a:p>
        </p:txBody>
      </p:sp>
    </p:spTree>
    <p:extLst>
      <p:ext uri="{BB962C8B-B14F-4D97-AF65-F5344CB8AC3E}">
        <p14:creationId xmlns:p14="http://schemas.microsoft.com/office/powerpoint/2010/main" val="35452827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2057400"/>
            <a:ext cx="9677400" cy="18466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Optical Cavity (Resonator)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Two parallel reflective facets at the ends of the chip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One facet is fully reflective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other is partially reflective (allows laser output)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This cavity provides optical feedback for laser action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6330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143000"/>
            <a:ext cx="8305800" cy="609600"/>
          </a:xfrm>
        </p:spPr>
        <p:txBody>
          <a:bodyPr/>
          <a:lstStyle/>
          <a:p>
            <a:r>
              <a:rPr lang="en-IN" dirty="0"/>
              <a:t>Working Principle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2209800"/>
            <a:ext cx="9906000" cy="258532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Step 1: Forward Biasing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Apply voltage across the diode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Electrons move from n-side to p-side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Holes move from p-side to n-side</a:t>
            </a:r>
          </a:p>
          <a:p>
            <a:r>
              <a:rPr lang="en-US" dirty="0">
                <a:solidFill>
                  <a:schemeClr val="tx1"/>
                </a:solidFill>
              </a:rPr>
              <a:t>Step 2: Population Inversion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Carrier concentration in the active region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More electrons are in excited states than ground states</a:t>
            </a:r>
          </a:p>
        </p:txBody>
      </p:sp>
    </p:spTree>
    <p:extLst>
      <p:ext uri="{BB962C8B-B14F-4D97-AF65-F5344CB8AC3E}">
        <p14:creationId xmlns:p14="http://schemas.microsoft.com/office/powerpoint/2010/main" val="28306797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97839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 Stimulated Emission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 trigger other excited electrons to emit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 photons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wavelength, phase, and direction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5: Optical Amplification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 bounce between the mirrors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intensity builds up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6: Laser Output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portion of light exits through the partially reflective mirror as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 beam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734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8288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Current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current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required to start lasing is called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current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this → device acts like an 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this → laser emission begins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critical parameter in diode laser design.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129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71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Control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emitted wavelength depends 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gap energy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semiconductor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relation: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310592"/>
            <a:ext cx="8534400" cy="21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099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685800"/>
            <a:ext cx="2438400" cy="762000"/>
          </a:xfrm>
        </p:spPr>
        <p:txBody>
          <a:bodyPr/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81000" y="1767994"/>
            <a:ext cx="10972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Explain </a:t>
            </a:r>
            <a:r>
              <a:rPr lang="en-US" b="0" dirty="0">
                <a:solidFill>
                  <a:schemeClr val="tx1"/>
                </a:solidFill>
              </a:rPr>
              <a:t>the construction, working principle, and medical applications of the following lasers: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0" dirty="0">
                <a:solidFill>
                  <a:schemeClr val="tx1"/>
                </a:solidFill>
              </a:rPr>
              <a:t>Solid state laser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0" dirty="0">
                <a:solidFill>
                  <a:schemeClr val="tx1"/>
                </a:solidFill>
              </a:rPr>
              <a:t>Atomic laser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0" dirty="0">
                <a:solidFill>
                  <a:schemeClr val="tx1"/>
                </a:solidFill>
              </a:rPr>
              <a:t>Diode laser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0" dirty="0">
                <a:solidFill>
                  <a:schemeClr val="tx1"/>
                </a:solidFill>
              </a:rPr>
              <a:t>Solid state dye </a:t>
            </a:r>
            <a:r>
              <a:rPr lang="en-US" b="0" dirty="0" smtClean="0">
                <a:solidFill>
                  <a:schemeClr val="tx1"/>
                </a:solidFill>
              </a:rPr>
              <a:t>laser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2. Describe </a:t>
            </a:r>
            <a:r>
              <a:rPr lang="en-US" b="0" dirty="0">
                <a:solidFill>
                  <a:schemeClr val="tx1"/>
                </a:solidFill>
              </a:rPr>
              <a:t>the composition of biological tissues and explain the interaction of laser light with tissues.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1947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838200"/>
            <a:ext cx="9296400" cy="623248"/>
          </a:xfrm>
        </p:spPr>
        <p:txBody>
          <a:bodyPr/>
          <a:lstStyle/>
          <a:p>
            <a:r>
              <a:rPr lang="en-IN" dirty="0" smtClean="0"/>
              <a:t>Molecular Laser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90600" y="1981200"/>
            <a:ext cx="4267200" cy="2514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molecular laser is a type of laser in which the active (lasing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medium consists of molecules,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rather </a:t>
            </a:r>
            <a:r>
              <a:rPr lang="en-US" b="0" dirty="0">
                <a:solidFill>
                  <a:schemeClr val="tx1"/>
                </a:solidFill>
              </a:rPr>
              <a:t>than isolated atoms, ions, or semiconductors.</a:t>
            </a:r>
            <a:endParaRPr lang="en-IN" b="0" dirty="0">
              <a:solidFill>
                <a:schemeClr val="tx1"/>
              </a:solidFill>
            </a:endParaRPr>
          </a:p>
        </p:txBody>
      </p:sp>
      <p:pic>
        <p:nvPicPr>
          <p:cNvPr id="6152" name="Picture 8" descr="https://www.researchgate.net/profile/Ngai-Chan/publication/277996216/figure/fig16/AS:336497644457986@1457238698106/Schematic-diagram-of-the-pulsed-laser-deposition-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61448"/>
            <a:ext cx="5410200" cy="47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159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372255"/>
            <a:ext cx="10820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levels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Molecules have vibrational and rotational energy levels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Typical wavelengths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Most molecular lasers operate in the infrared (IR),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though some work in the visible or ultraviolet.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Richer spectra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Because molecules have many closely spaced energy levels,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molecular lasers can produce many discrete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066800"/>
            <a:ext cx="7696200" cy="369332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Inversion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81000" y="2362200"/>
            <a:ext cx="9982200" cy="99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More atoms in excited state than ground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Essential condition for laser action</a:t>
            </a:r>
          </a:p>
        </p:txBody>
      </p:sp>
    </p:spTree>
    <p:extLst>
      <p:ext uri="{BB962C8B-B14F-4D97-AF65-F5344CB8AC3E}">
        <p14:creationId xmlns:p14="http://schemas.microsoft.com/office/powerpoint/2010/main" val="40661565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1066800"/>
            <a:ext cx="6934200" cy="609600"/>
          </a:xfrm>
        </p:spPr>
        <p:txBody>
          <a:bodyPr/>
          <a:lstStyle/>
          <a:p>
            <a:r>
              <a:rPr lang="en-IN" dirty="0" smtClean="0"/>
              <a:t>working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1" y="1854871"/>
            <a:ext cx="5181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Molecules are excited (by an electric discharge, chemical reaction, or optical pumping).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population inversion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created between two molecular energy states.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Stimulated emission amplifies light at a specific wavelength.</a:t>
            </a:r>
          </a:p>
        </p:txBody>
      </p:sp>
      <p:pic>
        <p:nvPicPr>
          <p:cNvPr id="2051" name="Picture 3" descr="https://www.researchgate.net/profile/Gregory-Eiden/publication/271712065/figure/fig1/AS:392076924604417@1470489831294/Block-diagram-of-a-convectively-cooled-CO-2-la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6248400" cy="41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757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95400"/>
            <a:ext cx="10210800" cy="609600"/>
          </a:xfrm>
        </p:spPr>
        <p:txBody>
          <a:bodyPr/>
          <a:lstStyle/>
          <a:p>
            <a:r>
              <a:rPr lang="en-IN" dirty="0" smtClean="0"/>
              <a:t>Example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2331301"/>
            <a:ext cx="449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CO₂ laser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very powerful, efficient, widely used in cutting, welding, and medical surgery.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 laser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infrared spectroscopy and research.</a:t>
            </a:r>
          </a:p>
        </p:txBody>
      </p:sp>
    </p:spTree>
    <p:extLst>
      <p:ext uri="{BB962C8B-B14F-4D97-AF65-F5344CB8AC3E}">
        <p14:creationId xmlns:p14="http://schemas.microsoft.com/office/powerpoint/2010/main" val="21234675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990600"/>
            <a:ext cx="9372600" cy="623248"/>
          </a:xfrm>
        </p:spPr>
        <p:txBody>
          <a:bodyPr/>
          <a:lstStyle/>
          <a:p>
            <a:r>
              <a:rPr lang="en-IN" dirty="0"/>
              <a:t>Applications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1916485"/>
            <a:ext cx="49735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Industrial material processing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Medical procedures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Spectroscopy and atmospheric sensing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15082515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990600"/>
            <a:ext cx="7696200" cy="685800"/>
          </a:xfrm>
        </p:spPr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609600" y="2199318"/>
            <a:ext cx="876628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a molecular laser?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type of energy levels are involved in molecular lasers?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 one common molecular laser.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which region of the spectrum do most molecular lasers operate?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one application of a molecular laser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66173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762000"/>
            <a:ext cx="7391400" cy="430887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 dye laser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3400" y="2286000"/>
            <a:ext cx="3886200" cy="3200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liquid dye laser is a tunable laser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that </a:t>
            </a:r>
            <a:r>
              <a:rPr lang="en-US" b="0" dirty="0">
                <a:solidFill>
                  <a:schemeClr val="tx1"/>
                </a:solidFill>
              </a:rPr>
              <a:t>uses an organic dye </a:t>
            </a:r>
            <a:r>
              <a:rPr lang="en-US" b="0" dirty="0" smtClean="0">
                <a:solidFill>
                  <a:schemeClr val="tx1"/>
                </a:solidFill>
              </a:rPr>
              <a:t>dissolved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in a liquid solvent as the active (gain) medium</a:t>
            </a:r>
            <a:r>
              <a:rPr lang="en-US" dirty="0"/>
              <a:t>.</a:t>
            </a:r>
            <a:endParaRPr lang="en-IN" dirty="0"/>
          </a:p>
        </p:txBody>
      </p:sp>
      <p:pic>
        <p:nvPicPr>
          <p:cNvPr id="9218" name="Picture 2" descr="https://cdn.gophotonics.com/community/31_637986449853336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6794"/>
            <a:ext cx="6324600" cy="44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713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590800" cy="914400"/>
          </a:xfrm>
        </p:spPr>
        <p:txBody>
          <a:bodyPr/>
          <a:lstStyle/>
          <a:p>
            <a:r>
              <a:rPr lang="en-IN" dirty="0"/>
              <a:t>Principle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152400" y="1766111"/>
            <a:ext cx="66294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optically pumped (usually by a flash lamp or another laser like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YAG or argon-ion laser), the dye molecules get excited.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Stimulated emission occurs over a wide range of wavelengths.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inserting a wavelength-selective element (prism or diffraction grating) in the cavity, continuous tuning of the output wavelength is achieved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9" name="Picture 5" descr="https://pe2bz.philpem.me.uk/Lights/-%20Laser/Info-902-LaserCourse/c03-10/FI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48387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932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685800"/>
            <a:ext cx="7315200" cy="762000"/>
          </a:xfrm>
        </p:spPr>
        <p:txBody>
          <a:bodyPr/>
          <a:lstStyle/>
          <a:p>
            <a:r>
              <a:rPr lang="en-IN" dirty="0"/>
              <a:t>Construction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04801" y="1397121"/>
            <a:ext cx="701039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Gain medium: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Organic dye solution (e.g.,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Rhodamine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6G,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Coumarin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Container: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Flowing dye cell (to avoid heating and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photodegradation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Pump source: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Flash lamp or laser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Optical resonator: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Two mirrors (one partially reflecting)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Tuning element: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Prism or diffraction grating</a:t>
            </a:r>
          </a:p>
        </p:txBody>
      </p:sp>
      <p:pic>
        <p:nvPicPr>
          <p:cNvPr id="2052" name="Picture 4" descr="https://pe2bz.philpem.me.uk/Lights/-%20Laser/Info-999-LaserCourse/C03-M10-LiquidDyeLasers/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5181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296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066800"/>
            <a:ext cx="8915400" cy="623248"/>
          </a:xfrm>
        </p:spPr>
        <p:txBody>
          <a:bodyPr/>
          <a:lstStyle/>
          <a:p>
            <a:r>
              <a:rPr lang="en-IN" dirty="0"/>
              <a:t>Working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3401" y="1854055"/>
            <a:ext cx="5791200" cy="39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Pump light excites dye molecules to higher energy states.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Rapid non-radiative decay brings them to a metastable excited state.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Stimulated emission produces laser light.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Flowing dye continuously replaces degraded molecules.</a:t>
            </a:r>
          </a:p>
        </p:txBody>
      </p:sp>
    </p:spTree>
    <p:extLst>
      <p:ext uri="{BB962C8B-B14F-4D97-AF65-F5344CB8AC3E}">
        <p14:creationId xmlns:p14="http://schemas.microsoft.com/office/powerpoint/2010/main" val="25991094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838200"/>
            <a:ext cx="9220200" cy="623248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57200" y="2441134"/>
            <a:ext cx="78615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wide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tunability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(≈ 400–900 nm depending on dye)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gain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produce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ultrashort pulses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(picoseconds/femtoseconds)</a:t>
            </a:r>
          </a:p>
        </p:txBody>
      </p:sp>
    </p:spTree>
    <p:extLst>
      <p:ext uri="{BB962C8B-B14F-4D97-AF65-F5344CB8AC3E}">
        <p14:creationId xmlns:p14="http://schemas.microsoft.com/office/powerpoint/2010/main" val="39398046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914400"/>
            <a:ext cx="8458200" cy="838200"/>
          </a:xfrm>
        </p:spPr>
        <p:txBody>
          <a:bodyPr/>
          <a:lstStyle/>
          <a:p>
            <a:r>
              <a:rPr lang="en-IN" dirty="0"/>
              <a:t>Disadvantages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838200" y="2237419"/>
            <a:ext cx="60202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Dyes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degrade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over time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Handling of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toxic and flammable solvents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 complex maintenance (circulation system)</a:t>
            </a:r>
          </a:p>
        </p:txBody>
      </p:sp>
    </p:spTree>
    <p:extLst>
      <p:ext uri="{BB962C8B-B14F-4D97-AF65-F5344CB8AC3E}">
        <p14:creationId xmlns:p14="http://schemas.microsoft.com/office/powerpoint/2010/main" val="268863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7020</Words>
  <Application>Microsoft Office PowerPoint</Application>
  <PresentationFormat>Widescreen</PresentationFormat>
  <Paragraphs>1277</Paragraphs>
  <Slides>250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250</vt:i4>
      </vt:variant>
    </vt:vector>
  </HeadingPairs>
  <TitlesOfParts>
    <vt:vector size="254" baseType="lpstr">
      <vt:lpstr>Arial</vt:lpstr>
      <vt:lpstr>Calibri</vt:lpstr>
      <vt:lpstr>Times New Roman</vt:lpstr>
      <vt:lpstr>Office Theme</vt:lpstr>
      <vt:lpstr>LASER Principle </vt:lpstr>
      <vt:lpstr>Fundamental Components</vt:lpstr>
      <vt:lpstr>PowerPoint Presentation</vt:lpstr>
      <vt:lpstr>Role</vt:lpstr>
      <vt:lpstr>Energy Source (Pumping)</vt:lpstr>
      <vt:lpstr>Types of Pumping</vt:lpstr>
      <vt:lpstr>Optical Resonator (Mirrors)</vt:lpstr>
      <vt:lpstr>Role</vt:lpstr>
      <vt:lpstr>Population Inversion</vt:lpstr>
      <vt:lpstr>Laser Radiation</vt:lpstr>
      <vt:lpstr>Characteristics of Laser Radiation</vt:lpstr>
      <vt:lpstr>Biological Tissue Composition</vt:lpstr>
      <vt:lpstr>Questions</vt:lpstr>
      <vt:lpstr>Light Penetration &amp; Reflectance (Laser Medicine)</vt:lpstr>
      <vt:lpstr>Laser Medicine Domains</vt:lpstr>
      <vt:lpstr>Laser Light Scattering in Tissues</vt:lpstr>
      <vt:lpstr>Speckle Formation</vt:lpstr>
      <vt:lpstr>Interference Methods</vt:lpstr>
      <vt:lpstr>Polarization Methods</vt:lpstr>
      <vt:lpstr>Questions</vt:lpstr>
      <vt:lpstr>Interference and polarization methods of tissue diagnostics</vt:lpstr>
      <vt:lpstr>Optical Coherence Tomography (OCT)</vt:lpstr>
      <vt:lpstr>Speckle interferometry</vt:lpstr>
      <vt:lpstr>Diagnostic value</vt:lpstr>
      <vt:lpstr>Polarization-based methods</vt:lpstr>
      <vt:lpstr>Diagnostic value</vt:lpstr>
      <vt:lpstr>Alterations of biotissue properties during hyperthermal and ablation reactions</vt:lpstr>
      <vt:lpstr>Optical consequences</vt:lpstr>
      <vt:lpstr>Thermal ablation (&gt; 60 °C)</vt:lpstr>
      <vt:lpstr>Optical property change</vt:lpstr>
      <vt:lpstr>Photodynamic therapy (PDT)</vt:lpstr>
      <vt:lpstr>Photodynamic therapy (PDT)</vt:lpstr>
      <vt:lpstr>Mechanisms of action</vt:lpstr>
      <vt:lpstr>Advantages</vt:lpstr>
      <vt:lpstr>Optical diagnostics in PDT</vt:lpstr>
      <vt:lpstr>Questions</vt:lpstr>
      <vt:lpstr>Solid-State Lasers</vt:lpstr>
      <vt:lpstr>Example</vt:lpstr>
      <vt:lpstr>ENERGY LEVEL</vt:lpstr>
      <vt:lpstr>Construction</vt:lpstr>
      <vt:lpstr>Ruby Laser</vt:lpstr>
      <vt:lpstr>Pumping source</vt:lpstr>
      <vt:lpstr>Working Principle</vt:lpstr>
      <vt:lpstr>Nd:YAG laser (Four-Level Laser)</vt:lpstr>
      <vt:lpstr>Construction </vt:lpstr>
      <vt:lpstr>ADVANTAGES OF SOLID-STATE LASERS</vt:lpstr>
      <vt:lpstr>APPLICATIONS</vt:lpstr>
      <vt:lpstr>     Questions</vt:lpstr>
      <vt:lpstr>GAS LASERS</vt:lpstr>
      <vt:lpstr>Construction of a Gas Laser (He–Ne Laser</vt:lpstr>
      <vt:lpstr>Electrodes</vt:lpstr>
      <vt:lpstr>Optical Resonator &amp; Power supply</vt:lpstr>
      <vt:lpstr>PowerPoint Presentation</vt:lpstr>
      <vt:lpstr>Energy Level </vt:lpstr>
      <vt:lpstr>Working Principle of Gas Laser (He–Ne Laser)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Gas Lasers</vt:lpstr>
      <vt:lpstr>PowerPoint Presentation</vt:lpstr>
      <vt:lpstr>Questions</vt:lpstr>
      <vt:lpstr>Atomic laser</vt:lpstr>
      <vt:lpstr>PowerPoint Presentation</vt:lpstr>
      <vt:lpstr>Construction of an Atom Laser</vt:lpstr>
      <vt:lpstr>Atom Source</vt:lpstr>
      <vt:lpstr>(C) Laser Cooling System</vt:lpstr>
      <vt:lpstr>(D) Magneto-Optical Trap (MOT)</vt:lpstr>
      <vt:lpstr>Working</vt:lpstr>
      <vt:lpstr>Types of Atom Lasers</vt:lpstr>
      <vt:lpstr>Continuous Atom Laser (CW Atom Laser)</vt:lpstr>
      <vt:lpstr>Gravity-Driven Atom Laser</vt:lpstr>
      <vt:lpstr>Raman Atom Laser</vt:lpstr>
      <vt:lpstr>APPLICATIONS</vt:lpstr>
      <vt:lpstr>Questions</vt:lpstr>
      <vt:lpstr>Questions</vt:lpstr>
      <vt:lpstr>Diode laser</vt:lpstr>
      <vt:lpstr>wavelengths</vt:lpstr>
      <vt:lpstr>Structure of a Diode Laser</vt:lpstr>
      <vt:lpstr>PowerPoint Presentation</vt:lpstr>
      <vt:lpstr>PowerPoint Presentation</vt:lpstr>
      <vt:lpstr>Working Principle</vt:lpstr>
      <vt:lpstr>PowerPoint Presentation</vt:lpstr>
      <vt:lpstr>PowerPoint Presentation</vt:lpstr>
      <vt:lpstr>PowerPoint Presentation</vt:lpstr>
      <vt:lpstr>Questions</vt:lpstr>
      <vt:lpstr>Molecular Laser</vt:lpstr>
      <vt:lpstr>PowerPoint Presentation</vt:lpstr>
      <vt:lpstr>working</vt:lpstr>
      <vt:lpstr>Example</vt:lpstr>
      <vt:lpstr>Applications</vt:lpstr>
      <vt:lpstr>Questions</vt:lpstr>
      <vt:lpstr>Liquid dye laser</vt:lpstr>
      <vt:lpstr>Principle</vt:lpstr>
      <vt:lpstr>Construction</vt:lpstr>
      <vt:lpstr>Working</vt:lpstr>
      <vt:lpstr>Advantages</vt:lpstr>
      <vt:lpstr>Disadvantages</vt:lpstr>
      <vt:lpstr>Applications</vt:lpstr>
      <vt:lpstr>Questions</vt:lpstr>
      <vt:lpstr>solid-state dye laser</vt:lpstr>
      <vt:lpstr>PowerPoint Presentation</vt:lpstr>
      <vt:lpstr>working</vt:lpstr>
      <vt:lpstr>Advantages</vt:lpstr>
      <vt:lpstr>limitations</vt:lpstr>
      <vt:lpstr>Applications</vt:lpstr>
      <vt:lpstr>Questions</vt:lpstr>
      <vt:lpstr>laser in ophthalmology</vt:lpstr>
      <vt:lpstr>Applications</vt:lpstr>
      <vt:lpstr>Techniques</vt:lpstr>
      <vt:lpstr>PowerPoint Presentation</vt:lpstr>
      <vt:lpstr>LASIK Procedure</vt:lpstr>
      <vt:lpstr>Working</vt:lpstr>
      <vt:lpstr>Advantages</vt:lpstr>
      <vt:lpstr>Disadvantages</vt:lpstr>
      <vt:lpstr>Questions</vt:lpstr>
      <vt:lpstr>Photorefractive Keratectomy Steps</vt:lpstr>
      <vt:lpstr>Working</vt:lpstr>
      <vt:lpstr>Advantages</vt:lpstr>
      <vt:lpstr>Disadvantages</vt:lpstr>
      <vt:lpstr>SMILE</vt:lpstr>
      <vt:lpstr>Working</vt:lpstr>
      <vt:lpstr>Advantages</vt:lpstr>
      <vt:lpstr>Disadvantages</vt:lpstr>
      <vt:lpstr>QUESTIONS</vt:lpstr>
      <vt:lpstr>Lasers in Dermatology – Handling of Pain</vt:lpstr>
      <vt:lpstr>Pre-procedure Measures</vt:lpstr>
      <vt:lpstr>Topical anesthetics (most commonly used):</vt:lpstr>
      <vt:lpstr>PowerPoint Presentation</vt:lpstr>
      <vt:lpstr>Cooling Techniques</vt:lpstr>
      <vt:lpstr>Local Anesthesia</vt:lpstr>
      <vt:lpstr> Indications</vt:lpstr>
      <vt:lpstr>Regional or Field Blocks</vt:lpstr>
      <vt:lpstr>Systemic Analgesia / Sedation</vt:lpstr>
      <vt:lpstr>Post-procedure Pain Control</vt:lpstr>
      <vt:lpstr>Factors Affecting Pain</vt:lpstr>
      <vt:lpstr>Questions</vt:lpstr>
      <vt:lpstr>Dermatological Disorders</vt:lpstr>
      <vt:lpstr>Common Causes</vt:lpstr>
      <vt:lpstr>Common Types</vt:lpstr>
      <vt:lpstr>Common Types</vt:lpstr>
      <vt:lpstr>Common Types</vt:lpstr>
      <vt:lpstr>PowerPoint Presentation</vt:lpstr>
      <vt:lpstr>Diagnosis Methods</vt:lpstr>
      <vt:lpstr>Treatment</vt:lpstr>
      <vt:lpstr>Questions</vt:lpstr>
      <vt:lpstr>Lasers in Cardiovascular Diagnostics </vt:lpstr>
      <vt:lpstr>Principle</vt:lpstr>
      <vt:lpstr>Major Diagnostic Applications</vt:lpstr>
      <vt:lpstr>Optical Coherence Tomography (OCT)</vt:lpstr>
      <vt:lpstr>Laser Angiography</vt:lpstr>
      <vt:lpstr>Laser Speckle Imaging</vt:lpstr>
      <vt:lpstr>Clinical Uses</vt:lpstr>
      <vt:lpstr>Questions</vt:lpstr>
      <vt:lpstr>Lasers in Cardiovascular Therapy</vt:lpstr>
      <vt:lpstr>Laser Angioplasty (Laser-Assisted Angioplasty)</vt:lpstr>
      <vt:lpstr>Types of lasers used:</vt:lpstr>
      <vt:lpstr>Laser Atherectomy</vt:lpstr>
      <vt:lpstr>Mechanism</vt:lpstr>
      <vt:lpstr>Trans myocardial Laser Revascularization (TMR)</vt:lpstr>
      <vt:lpstr>Benefits</vt:lpstr>
      <vt:lpstr>Laser Treatment for Arrhythmias</vt:lpstr>
      <vt:lpstr>Advantages of Laser Therapy</vt:lpstr>
      <vt:lpstr>Questions</vt:lpstr>
      <vt:lpstr>Lasers treatment for benign prostatic hyperplasia</vt:lpstr>
      <vt:lpstr>Laser therapy  Needed </vt:lpstr>
      <vt:lpstr>Common Types of Laser Treatments</vt:lpstr>
      <vt:lpstr> Laser type: Potassium-titanyl-phosphate (KTP) / Lithium triborate  Wavelength: 532 nm (green light)  Absorption: Strongly absorbed by hemoglobin </vt:lpstr>
      <vt:lpstr>Mechanism</vt:lpstr>
      <vt:lpstr>Holmium Laser Enucleation of the Prostate (HoLEP)</vt:lpstr>
      <vt:lpstr>PowerPoint Presentation</vt:lpstr>
      <vt:lpstr>Holmium Laser Ablation (HoLAP)</vt:lpstr>
      <vt:lpstr>Thulium Laser Procedures</vt:lpstr>
      <vt:lpstr>Mechanism</vt:lpstr>
      <vt:lpstr>Advantages</vt:lpstr>
      <vt:lpstr>Side Effects</vt:lpstr>
      <vt:lpstr>Compared to Traditional Surgery (TURP)</vt:lpstr>
      <vt:lpstr>Questions</vt:lpstr>
      <vt:lpstr>Lasers treatment for bladder neck incision</vt:lpstr>
      <vt:lpstr>Procedure</vt:lpstr>
      <vt:lpstr>Working</vt:lpstr>
      <vt:lpstr>Effectiveness</vt:lpstr>
      <vt:lpstr>Durability</vt:lpstr>
      <vt:lpstr>Activity restrictions</vt:lpstr>
      <vt:lpstr>Questions</vt:lpstr>
      <vt:lpstr>Laser treatment for bladder tumor</vt:lpstr>
      <vt:lpstr>Working</vt:lpstr>
      <vt:lpstr>Laser types</vt:lpstr>
      <vt:lpstr>Advantages</vt:lpstr>
      <vt:lpstr>Laser treatment for upper urinary tract tumors</vt:lpstr>
      <vt:lpstr>Working</vt:lpstr>
      <vt:lpstr>Uses</vt:lpstr>
      <vt:lpstr>Advantages</vt:lpstr>
      <vt:lpstr>Questions</vt:lpstr>
      <vt:lpstr>Lasers in Gynecology</vt:lpstr>
      <vt:lpstr>Principle</vt:lpstr>
      <vt:lpstr>Effects on tissue</vt:lpstr>
      <vt:lpstr>Types of Lasers and Their Characteristics</vt:lpstr>
      <vt:lpstr>Nd: YAG Laser</vt:lpstr>
      <vt:lpstr>Argon Laser</vt:lpstr>
      <vt:lpstr>Modes of Laser Application</vt:lpstr>
      <vt:lpstr>Lasers in Laparoscopy</vt:lpstr>
      <vt:lpstr>Types of Lasers Used</vt:lpstr>
      <vt:lpstr>Nd: YAG Laser</vt:lpstr>
      <vt:lpstr>Argon Laser</vt:lpstr>
      <vt:lpstr>LASERS IN LARYNGEAL SURGERY</vt:lpstr>
      <vt:lpstr>Equipment Setup</vt:lpstr>
      <vt:lpstr>Modes of Laser Use</vt:lpstr>
      <vt:lpstr>Clinical Indications</vt:lpstr>
      <vt:lpstr>Advantages</vt:lpstr>
      <vt:lpstr>Questions</vt:lpstr>
      <vt:lpstr>Lasers in Otology</vt:lpstr>
      <vt:lpstr>Common Types of Lasers Used in Otology</vt:lpstr>
      <vt:lpstr>PowerPoint Presentation</vt:lpstr>
      <vt:lpstr>KTP Laser (Potassium Titanyl Phosphate)</vt:lpstr>
      <vt:lpstr>Argon Laser</vt:lpstr>
      <vt:lpstr>Diode Laser</vt:lpstr>
      <vt:lpstr>YAG Laser</vt:lpstr>
      <vt:lpstr>Applications in Otology</vt:lpstr>
      <vt:lpstr>Cholesteatoma Surgery</vt:lpstr>
      <vt:lpstr>Tympanoplasty</vt:lpstr>
      <vt:lpstr>Myringotomy</vt:lpstr>
      <vt:lpstr>Tumor Removal</vt:lpstr>
      <vt:lpstr>Questions</vt:lpstr>
      <vt:lpstr>Lasers in Neurology</vt:lpstr>
      <vt:lpstr>Therapeutic Uses</vt:lpstr>
      <vt:lpstr>Advantages</vt:lpstr>
      <vt:lpstr>Pain Management</vt:lpstr>
      <vt:lpstr>Treatment of Epilepsy</vt:lpstr>
      <vt:lpstr>Diagnostic Applications</vt:lpstr>
      <vt:lpstr>Functional Brain Mapping</vt:lpstr>
      <vt:lpstr>Research Applications</vt:lpstr>
      <vt:lpstr>Neural Stimulation</vt:lpstr>
      <vt:lpstr>Advantages of Lasers in Neurology</vt:lpstr>
      <vt:lpstr>Questions</vt:lpstr>
      <vt:lpstr>Common Laser Wavelengths</vt:lpstr>
      <vt:lpstr>Mechanism of bone and cartilage reparation.</vt:lpstr>
      <vt:lpstr>Photobiomodulation</vt:lpstr>
      <vt:lpstr>PowerPoint Presentation</vt:lpstr>
      <vt:lpstr>Cellular Proliferation &amp; Differentiation</vt:lpstr>
      <vt:lpstr>PowerPoint Presentation</vt:lpstr>
      <vt:lpstr>Growth Factor Activation</vt:lpstr>
      <vt:lpstr>PowerPoint Presentation</vt:lpstr>
      <vt:lpstr>Anti-inflammatory Effects</vt:lpstr>
      <vt:lpstr>Enhanced Blood Circulation</vt:lpstr>
      <vt:lpstr>Collagen Synthesis &amp; Matrix Remodeling</vt:lpstr>
      <vt:lpstr>Laser-Induced Thermal Effects (High-Power Lasers)</vt:lpstr>
      <vt:lpstr>Bone vs Cartilage Repair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BTY161</dc:title>
  <dc:creator>Jasjot</dc:creator>
  <cp:lastModifiedBy>Jasjot</cp:lastModifiedBy>
  <cp:revision>498</cp:revision>
  <dcterms:created xsi:type="dcterms:W3CDTF">2025-06-16T06:05:28Z</dcterms:created>
  <dcterms:modified xsi:type="dcterms:W3CDTF">2026-04-08T05:00:37Z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2025-06-16T00:00:00Z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2025-06-16T00:00:00Z</vt:filetime>
  </property>
</Properties>
</file>