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4030" r:id="rId2"/>
    <p:sldId id="4032" r:id="rId3"/>
    <p:sldId id="4033" r:id="rId4"/>
    <p:sldId id="4041" r:id="rId5"/>
    <p:sldId id="4061" r:id="rId6"/>
    <p:sldId id="4042" r:id="rId7"/>
    <p:sldId id="4055" r:id="rId8"/>
    <p:sldId id="4034" r:id="rId9"/>
    <p:sldId id="4035" r:id="rId10"/>
    <p:sldId id="4036" r:id="rId11"/>
    <p:sldId id="4037" r:id="rId12"/>
    <p:sldId id="4044" r:id="rId13"/>
    <p:sldId id="4045" r:id="rId14"/>
    <p:sldId id="4047" r:id="rId15"/>
    <p:sldId id="4046" r:id="rId16"/>
    <p:sldId id="4040" r:id="rId17"/>
    <p:sldId id="4057" r:id="rId18"/>
    <p:sldId id="4039" r:id="rId19"/>
    <p:sldId id="4038" r:id="rId20"/>
    <p:sldId id="4048" r:id="rId21"/>
    <p:sldId id="4060" r:id="rId22"/>
    <p:sldId id="4056" r:id="rId23"/>
    <p:sldId id="4043" r:id="rId24"/>
    <p:sldId id="4049" r:id="rId25"/>
    <p:sldId id="4053" r:id="rId26"/>
    <p:sldId id="4054" r:id="rId27"/>
    <p:sldId id="4050" r:id="rId28"/>
    <p:sldId id="4052" r:id="rId29"/>
    <p:sldId id="40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89599" autoAdjust="0"/>
  </p:normalViewPr>
  <p:slideViewPr>
    <p:cSldViewPr snapToGrid="0">
      <p:cViewPr varScale="1">
        <p:scale>
          <a:sx n="85" d="100"/>
          <a:sy n="85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09:20:1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24575,'350'0'0,"-326"-1"0,0-1 0,31-8 0,-29 5 0,44-3 0,472 6 0,-262 4 0,790-2-1365,-1049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07:36:5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24575,'1'8'0,"0"1"0,1 0 0,0-1 0,0 1 0,6 12 0,4 16 0,9 79 0,-14-69 0,19 66 0,-20-86-112,-1 0-1,-1 0 0,-2 0 0,0 0 0,-4 37 1,2-42-577,0 0-6137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07:36:5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24575,'10'0'0,"0"-1"0,1 2 0,-1 0 0,0 0 0,0 0 0,1 2 0,-1-1 0,0 1 0,-1 1 0,1-1 0,-1 2 0,1-1 0,14 11 0,-22-13 0,0 0 0,0 0 0,0 0 0,1-1 0,-1 1 0,1-1 0,-1 1 0,1-1 0,0 0 0,0 0 0,-1 0 0,1 0 0,0-1 0,0 1 0,0-1 0,0 0 0,0 0 0,0 0 0,0 0 0,0 0 0,0 0 0,0-1 0,-1 1 0,1-1 0,0 0 0,0 0 0,0 0 0,-1-1 0,1 1 0,-1 0 0,1-1 0,-1 0 0,1 1 0,-1-1 0,0 0 0,0 0 0,0-1 0,0 1 0,0 0 0,1-3 0,13-16 0,0 2 0,2-1 0,0 2 0,1 1 0,33-24 0,-47 37-227,0 1-1,0-1 1,0 0-1,-1 0 1,6-7-1,0-4-6598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06:47:4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847 1 24143,'-846'498'0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06:47:4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24575,'113'51'0,"-66"-32"0,-1 2 0,51 33 0,-74-40 0,42 18 0,4 3 0,-58-29 0,366 196 0,-364-195 0,1 1 0,-1 0 0,-1 1 0,0 1 0,17 16 0,-16-14 0,1 0 0,0-1 0,20 12 0,-13-10-1365,-4-3-5461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6T06:47:5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24575,'1057'0'0,"-883"12"0,-25 0 0,144-12-1365,-273 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5T09:20:2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24575,'20'-1'0,"1"-1"0,26-7 0,23-1 0,39 5 0,85-8 0,-91 2 0,48-8 0,-83 7 0,1 3 0,94-1 0,-148 10 0,56 1 0,139-16 0,-128 6 0,0 4 0,104 7 0,-54 0 0,591-2 0,-695-1 0,52-10 0,-51 5 0,43-1 0,-25 6 0,16 0 0,82-11 0,-76 4-24,0 4 0,79 4 0,-52 2-1269,-75-2-5533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3:55:2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77 848 24575,'1670'0'0,"-1645"-2"0,-1 0 0,30-7 0,-27 4 0,42-3 0,456 7 0,-253 3 0,-269-2 0,1 0 0,0 0 0,-1 0 0,1 0 0,-1-1 0,1 0 0,-1 1 0,1-1 0,-1 0 0,0-1 0,0 1 0,1-1 0,-1 1 0,5-5 0,-5 4 0,-1-1 0,0 0 0,0 1 0,-1-1 0,1 0 0,-1 0 0,1 0 0,-1 0 0,0 0 0,0-1 0,0 1 0,0 0 0,-1 0 0,1-1 0,-1 1 0,0-4 0,1-18 0,-1 1 0,0 0 0,-2 0 0,-1 0 0,-1 0 0,-1 0 0,-1 0 0,-12-27 0,-20-50 0,16 43 0,-1 0 0,-36-60 0,55 111 0,0 0 0,-1 1 0,0-1 0,0 1 0,-1 0 0,0 0 0,0 1 0,0-1 0,-1 1 0,0 1 0,0-1 0,-9-3 0,5 3 0,0 1 0,0 1 0,-1 0 0,0 1 0,0 0 0,1 0 0,-24 1 0,-100-10 0,2 0 0,60 10 0,-215-13 0,285 14 0,-438-35 0,-541 36 0,954 0 0,-55 11 0,52-7 0,-40 2 0,61-7 0,0 1 0,1 0 0,-1 1 0,0 0 0,0 0 0,1 1 0,-1 1 0,1-1 0,-16 10 0,21-11 0,-1 1 0,1 1 0,0-1 0,0 1 0,0-1 0,0 1 0,1 0 0,-1 0 0,1 1 0,0-1 0,1 1 0,-1-1 0,1 1 0,0 0 0,0 0 0,0 0 0,0 0 0,1 0 0,-1 10 0,1-2 0,1 0 0,0 0 0,1 1 0,0-1 0,1 0 0,6 22 0,4 2 0,17 34 0,-23-54 0,-1-5 0,-1 1 0,0 0 0,-1 0 0,-1 0 0,1 27 0,-5 71 0,0-42 0,2 30-1365,0-77-5461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3:55:3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24501,'-222'480'0,"3975"-480"0,-3974-480 0,-3089 480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3:55:4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1097 0 24266,'-1096'896'0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3:55:4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24575,'0'326'0,"0"-323"0,0 1 0,0 0 0,0 0 0,1-1 0,0 1 0,-1 0 0,1-1 0,1 1 0,-1-1 0,0 1 0,1-1 0,0 0 0,0 1 0,0-1 0,2 3 0,-2-5 0,-1 1 0,1-1 0,-1 0 0,1 0 0,0-1 0,-1 1 0,1 0 0,0 0 0,0-1 0,-1 1 0,1-1 0,0 0 0,0 1 0,0-1 0,0 0 0,0 0 0,0 0 0,-1 0 0,1-1 0,0 1 0,0 0 0,0-1 0,0 0 0,-1 1 0,1-1 0,0 0 0,-1 0 0,1 0 0,0 0 0,-1 0 0,3-2 0,35-32 0,-35 30 0,0 0 0,1 1 0,-1 0 0,1 0 0,0 0 0,0 0 0,1 1 0,-1 0 0,1 0 0,9-4 0,25-3 0,0 3 0,1 1 0,-1 1 0,68 3 0,-32 3-1365,-55-1-5461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3:55:4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1070 0 24230,'-1070'1047'0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3:55:5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24575,'0'5'0,"0"5"0,0 5 0,0 5 0,0 2 0,0 3 0,0 0 0,0 1 0,0 0 0,4-4 0,2-2 0,-1 0 0,4-4 0,-1 0 0,0 2 0,-3-2-8191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03:55:5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24575,'23'1'0,"0"2"0,-1 0 0,1 2 0,26 8 0,-26-6 0,0-1 0,1-1 0,42 3 0,-40-6 0,40 7 0,16 3 0,-70-12-341,-1 2 0,1 0-1,17 5 1,-13-2-6485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34659-0ED1-4E51-86A0-9BBF4E66109E}" type="datetimeFigureOut">
              <a:rPr lang="en-US" smtClean="0"/>
              <a:t>06-Apr-26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35501-1542-45B6-9AF4-9929E24F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7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5501-1542-45B6-9AF4-9929E24FB6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5501-1542-45B6-9AF4-9929E24FB6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3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5501-1542-45B6-9AF4-9929E24FB6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0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5501-1542-45B6-9AF4-9929E24FB6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3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5501-1542-45B6-9AF4-9929E24FB6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4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5501-1542-45B6-9AF4-9929E24FB6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10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35501-1542-45B6-9AF4-9929E24FB6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4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C035-66C3-4887-AFB5-741198C05989}" type="datetime1">
              <a:rPr lang="en-IN" smtClean="0"/>
              <a:t>06-04-2026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484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F1BC8-94F8-45FC-B95B-8E7D82B4A049}" type="datetime1">
              <a:rPr lang="en-IN" smtClean="0"/>
              <a:t>06-04-2026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24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1F87-1041-451E-898C-31740E1620AA}" type="datetime1">
              <a:rPr lang="en-IN" smtClean="0"/>
              <a:t>06-04-2026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93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9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DD95-F8C8-4514-86FA-F689F6E88E95}" type="datetime1">
              <a:rPr lang="en-IN" smtClean="0"/>
              <a:t>06-04-2026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5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1670-6007-4C62-8F59-41E1CC4F9BDC}" type="datetime1">
              <a:rPr lang="en-IN" smtClean="0"/>
              <a:t>06-04-2026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7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668A-9FCB-47AB-ACD6-07FD44555D1C}" type="datetime1">
              <a:rPr lang="en-IN" smtClean="0"/>
              <a:t>06-04-2026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01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513F-6A83-4B3A-BB09-049F4E61F634}" type="datetime1">
              <a:rPr lang="en-IN" smtClean="0"/>
              <a:t>06-04-2026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281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EFD-3C69-4305-A7B6-834AA69834DB}" type="datetime1">
              <a:rPr lang="en-IN" smtClean="0"/>
              <a:t>06-04-2026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50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C8DF-4781-438A-A2D9-AAF8FD8F57EF}" type="datetime1">
              <a:rPr lang="en-IN" smtClean="0"/>
              <a:t>06-04-2026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55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B8A8-40AC-4BD4-B073-C21DF81FB59C}" type="datetime1">
              <a:rPr lang="en-IN" smtClean="0"/>
              <a:t>06-04-2026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06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9324-6718-4C38-A249-E09CAC183CDE}" type="datetime1">
              <a:rPr lang="en-IN" smtClean="0"/>
              <a:t>06-04-2026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320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B74D95-0A6A-4FF0-A602-FE349279ABDC}" type="datetime1">
              <a:rPr lang="en-IN" smtClean="0"/>
              <a:t>06-04-2026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IN"/>
              <a:t>1/15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96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customXml" Target="../ink/ink9.xml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11" Type="http://schemas.openxmlformats.org/officeDocument/2006/relationships/customXml" Target="../ink/ink4.xml"/><Relationship Id="rId5" Type="http://schemas.openxmlformats.org/officeDocument/2006/relationships/image" Target="../media/image4.png"/><Relationship Id="rId15" Type="http://schemas.openxmlformats.org/officeDocument/2006/relationships/customXml" Target="../ink/ink6.xml"/><Relationship Id="rId10" Type="http://schemas.openxmlformats.org/officeDocument/2006/relationships/image" Target="../media/image6.png"/><Relationship Id="rId19" Type="http://schemas.openxmlformats.org/officeDocument/2006/relationships/customXml" Target="../ink/ink8.xml"/><Relationship Id="rId9" Type="http://schemas.openxmlformats.org/officeDocument/2006/relationships/customXml" Target="../ink/ink3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3.xml"/><Relationship Id="rId5" Type="http://schemas.openxmlformats.org/officeDocument/2006/relationships/image" Target="../media/image100.png"/><Relationship Id="rId4" Type="http://schemas.openxmlformats.org/officeDocument/2006/relationships/customXml" Target="../ink/ink12.xml"/><Relationship Id="rId9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aplayground.com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40660"/>
            <a:ext cx="868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524000" y="655320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CSE 211, Computer Organization and Architecture		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990600"/>
            <a:ext cx="8686800" cy="1588"/>
          </a:xfrm>
          <a:prstGeom prst="line">
            <a:avLst/>
          </a:prstGeom>
          <a:ln w="857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2209800" y="381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Overview</a:t>
            </a: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4336434" y="1168124"/>
            <a:ext cx="5354413" cy="417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marL="342900" indent="-3429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15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tx2"/>
                </a:solidFill>
                <a:cs typeface="Arial" panose="020B0604020202020204" pitchFamily="34" charset="0"/>
              </a:rPr>
              <a:t> History, Evolution Of HDL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tx2"/>
                </a:solidFill>
                <a:cs typeface="Arial" panose="020B0604020202020204" pitchFamily="34" charset="0"/>
              </a:rPr>
              <a:t>Typical HDL- based Design Flow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Comparison with Software Programming Languages</a:t>
            </a:r>
            <a:endParaRPr lang="en-US" altLang="ko-KR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Verilog</a:t>
            </a:r>
            <a:endParaRPr lang="en-US" altLang="ko-KR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Register Transfer and Micro Operation</a:t>
            </a:r>
            <a:endParaRPr lang="en-US" altLang="ko-KR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Register Transfer Language</a:t>
            </a:r>
            <a:endParaRPr lang="en-US" altLang="ko-KR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Bus and Memory Transfer</a:t>
            </a:r>
            <a:endParaRPr lang="en-US" altLang="ko-KR" sz="20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Shift Register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Micro operations (Arithmetic, logic, shift)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Addition, Subtraction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 Multiplication Algorithm</a:t>
            </a:r>
          </a:p>
          <a:p>
            <a:pPr>
              <a:lnSpc>
                <a:spcPct val="85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 Booth Multiplication</a:t>
            </a:r>
            <a:endParaRPr lang="en-US" altLang="ko-KR" sz="20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8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0E300A-3254-640D-0625-9460EB9E123A}"/>
                  </a:ext>
                </a:extLst>
              </p14:cNvPr>
              <p14:cNvContentPartPr/>
              <p14:nvPr/>
            </p14:nvContentPartPr>
            <p14:xfrm>
              <a:off x="295821" y="2527009"/>
              <a:ext cx="886680" cy="1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0E300A-3254-640D-0625-9460EB9E12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501" y="2522689"/>
                <a:ext cx="8953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67CDF5-9568-0868-7EEB-8C371CFB2EF8}"/>
                  </a:ext>
                </a:extLst>
              </p14:cNvPr>
              <p14:cNvContentPartPr/>
              <p14:nvPr/>
            </p14:nvContentPartPr>
            <p14:xfrm>
              <a:off x="340821" y="3468409"/>
              <a:ext cx="1218240" cy="6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67CDF5-9568-0868-7EEB-8C371CFB2E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501" y="3464089"/>
                <a:ext cx="1226880" cy="723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91638BB-4BDF-92CB-22FE-1B3DD008F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780012"/>
            <a:ext cx="12192000" cy="59255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8678A8A-C2E7-C50A-1A6E-CB3D78C98C0C}"/>
                  </a:ext>
                </a:extLst>
              </p14:cNvPr>
              <p14:cNvContentPartPr/>
              <p14:nvPr/>
            </p14:nvContentPartPr>
            <p14:xfrm>
              <a:off x="17181" y="2384089"/>
              <a:ext cx="1015920" cy="30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8678A8A-C2E7-C50A-1A6E-CB3D78C98C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861" y="2379769"/>
                <a:ext cx="10245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9256C11-7E86-5F4D-E8E1-15C0346EB150}"/>
                  </a:ext>
                </a:extLst>
              </p14:cNvPr>
              <p14:cNvContentPartPr/>
              <p14:nvPr/>
            </p14:nvContentPartPr>
            <p14:xfrm>
              <a:off x="-18099" y="3583609"/>
              <a:ext cx="1351440" cy="173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9256C11-7E86-5F4D-E8E1-15C0346EB1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22419" y="3579289"/>
                <a:ext cx="13600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40BF7B3-D214-C724-829C-5C7839427628}"/>
                  </a:ext>
                </a:extLst>
              </p14:cNvPr>
              <p14:cNvContentPartPr/>
              <p14:nvPr/>
            </p14:nvContentPartPr>
            <p14:xfrm>
              <a:off x="1084221" y="1954249"/>
              <a:ext cx="394920" cy="322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40BF7B3-D214-C724-829C-5C78394276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9901" y="1949929"/>
                <a:ext cx="4035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CBB7581-A80B-9392-E17B-28ECE76BE810}"/>
                  </a:ext>
                </a:extLst>
              </p14:cNvPr>
              <p14:cNvContentPartPr/>
              <p14:nvPr/>
            </p14:nvContentPartPr>
            <p14:xfrm>
              <a:off x="1084221" y="2151169"/>
              <a:ext cx="197280" cy="142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CBB7581-A80B-9392-E17B-28ECE76BE8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79901" y="2146849"/>
                <a:ext cx="2059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6346E7-4532-3D9D-75EF-263515F52F78}"/>
                  </a:ext>
                </a:extLst>
              </p14:cNvPr>
              <p14:cNvContentPartPr/>
              <p14:nvPr/>
            </p14:nvContentPartPr>
            <p14:xfrm>
              <a:off x="986301" y="2761009"/>
              <a:ext cx="385560" cy="376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6346E7-4532-3D9D-75EF-263515F52F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81621" y="2756689"/>
                <a:ext cx="394200" cy="38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D59EFAA-6008-2880-3961-6F5D29B1C6DC}"/>
              </a:ext>
            </a:extLst>
          </p:cNvPr>
          <p:cNvGrpSpPr/>
          <p:nvPr/>
        </p:nvGrpSpPr>
        <p:grpSpPr>
          <a:xfrm>
            <a:off x="986301" y="3011929"/>
            <a:ext cx="208800" cy="149400"/>
            <a:chOff x="986301" y="3011929"/>
            <a:chExt cx="20880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FBC8AA-BC96-4BC3-1151-3F027CB2895E}"/>
                    </a:ext>
                  </a:extLst>
                </p14:cNvPr>
                <p14:cNvContentPartPr/>
                <p14:nvPr/>
              </p14:nvContentPartPr>
              <p14:xfrm>
                <a:off x="986301" y="3011929"/>
                <a:ext cx="16560" cy="108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FBC8AA-BC96-4BC3-1151-3F027CB289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1981" y="3007609"/>
                  <a:ext cx="25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1E3722-C03D-B583-6206-69A9BA3A7C20}"/>
                    </a:ext>
                  </a:extLst>
                </p14:cNvPr>
                <p14:cNvContentPartPr/>
                <p14:nvPr/>
              </p14:nvContentPartPr>
              <p14:xfrm>
                <a:off x="1003941" y="3128569"/>
                <a:ext cx="191160" cy="32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1E3722-C03D-B583-6206-69A9BA3A7C2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9621" y="3124249"/>
                  <a:ext cx="199800" cy="4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076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D656-A6EE-211B-3B81-EC1599449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1390"/>
            <a:ext cx="12192000" cy="26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3DA513-8008-E2BA-8B07-1AF7AE7DB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6" y="3657600"/>
            <a:ext cx="8529918" cy="3200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E5380B-49E9-C6E9-EBBC-A0697E29AEE0}"/>
              </a:ext>
            </a:extLst>
          </p:cNvPr>
          <p:cNvSpPr txBox="1"/>
          <p:nvPr/>
        </p:nvSpPr>
        <p:spPr>
          <a:xfrm>
            <a:off x="8937812" y="3881718"/>
            <a:ext cx="2949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Duplicate signals appear because both testbench and module signals are displayed.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  <a:r>
              <a:rPr lang="en-US" dirty="0" err="1"/>
              <a:t>dumpvars</a:t>
            </a:r>
            <a:r>
              <a:rPr lang="en-US" dirty="0"/>
              <a:t>(1, testbench); only test bench shows</a:t>
            </a:r>
          </a:p>
        </p:txBody>
      </p:sp>
    </p:spTree>
    <p:extLst>
      <p:ext uri="{BB962C8B-B14F-4D97-AF65-F5344CB8AC3E}">
        <p14:creationId xmlns:p14="http://schemas.microsoft.com/office/powerpoint/2010/main" val="2876932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FEE787-FCA1-F7AA-C3BC-91DA87CDBEC6}"/>
              </a:ext>
            </a:extLst>
          </p:cNvPr>
          <p:cNvSpPr txBox="1"/>
          <p:nvPr/>
        </p:nvSpPr>
        <p:spPr>
          <a:xfrm>
            <a:off x="1317810" y="3122456"/>
            <a:ext cx="82385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module and_gate (   // module is keyword in Verilog means start of hardware block</a:t>
            </a:r>
            <a:br>
              <a:rPr lang="en-US" dirty="0"/>
            </a:br>
            <a:r>
              <a:rPr lang="en-US" dirty="0"/>
              <a:t>input A,                          // inside the brackets define inputs and outputs</a:t>
            </a:r>
            <a:br>
              <a:rPr lang="en-US" dirty="0"/>
            </a:br>
            <a:r>
              <a:rPr lang="en-US" dirty="0"/>
              <a:t>input B,                          // A and B as in</a:t>
            </a:r>
            <a:br>
              <a:rPr lang="en-US" dirty="0"/>
            </a:br>
            <a:r>
              <a:rPr lang="en-US" dirty="0"/>
              <a:t>output Y                         // Y as output</a:t>
            </a:r>
            <a:br>
              <a:rPr lang="en-US" dirty="0"/>
            </a:br>
            <a:r>
              <a:rPr lang="en-US" dirty="0"/>
              <a:t>);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assign Y = A &amp; B;     // Continuously assign the output based on inputs</a:t>
            </a:r>
          </a:p>
          <a:p>
            <a:r>
              <a:rPr lang="en-US" dirty="0"/>
              <a:t>                                       // assign AND of to inputs A and B to output Y.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endmodule</a:t>
            </a:r>
            <a:r>
              <a:rPr lang="en-US" dirty="0"/>
              <a:t>   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41C173-CAA2-D2D5-2283-E02F54D2049B}"/>
                  </a:ext>
                </a:extLst>
              </p14:cNvPr>
              <p14:cNvContentPartPr/>
              <p14:nvPr/>
            </p14:nvContentPartPr>
            <p14:xfrm>
              <a:off x="2635639" y="2898896"/>
              <a:ext cx="36720" cy="223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41C173-CAA2-D2D5-2283-E02F54D204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1319" y="2894576"/>
                <a:ext cx="453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E1636C-090E-71AA-0D73-29C5372B7266}"/>
                  </a:ext>
                </a:extLst>
              </p14:cNvPr>
              <p14:cNvContentPartPr/>
              <p14:nvPr/>
            </p14:nvContentPartPr>
            <p14:xfrm>
              <a:off x="2573899" y="3083936"/>
              <a:ext cx="160200" cy="77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E1636C-090E-71AA-0D73-29C5372B72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9579" y="3079616"/>
                <a:ext cx="168840" cy="85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4F22B4D-19AC-D95F-7CF0-6924D516C2DF}"/>
              </a:ext>
            </a:extLst>
          </p:cNvPr>
          <p:cNvSpPr txBox="1"/>
          <p:nvPr/>
        </p:nvSpPr>
        <p:spPr>
          <a:xfrm>
            <a:off x="1945342" y="2510304"/>
            <a:ext cx="211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of module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AB23C0-F76A-932C-8EEC-479C8698C577}"/>
              </a:ext>
            </a:extLst>
          </p:cNvPr>
          <p:cNvSpPr txBox="1"/>
          <p:nvPr/>
        </p:nvSpPr>
        <p:spPr>
          <a:xfrm>
            <a:off x="3836894" y="699247"/>
            <a:ext cx="440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Verilog part (Right side of EDA)</a:t>
            </a:r>
          </a:p>
        </p:txBody>
      </p:sp>
    </p:spTree>
    <p:extLst>
      <p:ext uri="{BB962C8B-B14F-4D97-AF65-F5344CB8AC3E}">
        <p14:creationId xmlns:p14="http://schemas.microsoft.com/office/powerpoint/2010/main" val="29354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76FCD7-314E-BD5A-9372-368B3CEE2207}"/>
              </a:ext>
            </a:extLst>
          </p:cNvPr>
          <p:cNvSpPr txBox="1"/>
          <p:nvPr/>
        </p:nvSpPr>
        <p:spPr>
          <a:xfrm>
            <a:off x="340658" y="1186691"/>
            <a:ext cx="6096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module testbench ;   // testbench module</a:t>
            </a:r>
          </a:p>
          <a:p>
            <a:endParaRPr lang="en-US" dirty="0"/>
          </a:p>
          <a:p>
            <a:r>
              <a:rPr lang="en-US" dirty="0"/>
              <a:t>reg a, b;            // reg is a data type used to store a value in   </a:t>
            </a:r>
          </a:p>
          <a:p>
            <a:r>
              <a:rPr lang="en-US" dirty="0"/>
              <a:t>                                  Verilog. (for assign input values)</a:t>
            </a:r>
          </a:p>
          <a:p>
            <a:r>
              <a:rPr lang="en-US" dirty="0"/>
              <a:t>wire y;              // wire does not store value, it transfer the </a:t>
            </a:r>
          </a:p>
          <a:p>
            <a:r>
              <a:rPr lang="en-US" dirty="0"/>
              <a:t>                                value.( Y is not assign, its drive from and_gate</a:t>
            </a:r>
          </a:p>
          <a:p>
            <a:endParaRPr lang="en-US" dirty="0"/>
          </a:p>
          <a:p>
            <a:r>
              <a:rPr lang="en-US" dirty="0"/>
              <a:t>// Instantiate AND gate (connect design with testbench)</a:t>
            </a:r>
          </a:p>
          <a:p>
            <a:r>
              <a:rPr lang="en-US" dirty="0"/>
              <a:t>and_gate </a:t>
            </a:r>
            <a:r>
              <a:rPr lang="en-US" dirty="0" err="1"/>
              <a:t>uut</a:t>
            </a:r>
            <a:r>
              <a:rPr lang="en-US" dirty="0"/>
              <a:t> (       // </a:t>
            </a:r>
            <a:r>
              <a:rPr lang="en-US" dirty="0" err="1"/>
              <a:t>uut</a:t>
            </a:r>
            <a:r>
              <a:rPr lang="en-US" dirty="0"/>
              <a:t> = Unit Under Test (instance name)</a:t>
            </a:r>
          </a:p>
          <a:p>
            <a:r>
              <a:rPr lang="en-US" dirty="0"/>
              <a:t>    .A(a),           // connect testbench a → design input A</a:t>
            </a:r>
          </a:p>
          <a:p>
            <a:r>
              <a:rPr lang="en-US" dirty="0"/>
              <a:t>    .B(b),           // connect testbench b → design input B</a:t>
            </a:r>
          </a:p>
          <a:p>
            <a:r>
              <a:rPr lang="en-US" dirty="0"/>
              <a:t>    .Y(y)            // connect design output Y → testbench y</a:t>
            </a:r>
          </a:p>
          <a:p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initial begin        // start simulation block</a:t>
            </a:r>
          </a:p>
          <a:p>
            <a:endParaRPr lang="en-US" dirty="0"/>
          </a:p>
          <a:p>
            <a:r>
              <a:rPr lang="en-US" dirty="0"/>
              <a:t>  $</a:t>
            </a:r>
            <a:r>
              <a:rPr lang="en-US" dirty="0" err="1"/>
              <a:t>dumpfile</a:t>
            </a:r>
            <a:r>
              <a:rPr lang="en-US" dirty="0"/>
              <a:t>("</a:t>
            </a:r>
            <a:r>
              <a:rPr lang="en-US" dirty="0" err="1"/>
              <a:t>dump.vcd</a:t>
            </a:r>
            <a:r>
              <a:rPr lang="en-US" dirty="0"/>
              <a:t>");     // create file to store signal  </a:t>
            </a:r>
          </a:p>
          <a:p>
            <a:r>
              <a:rPr lang="en-US" dirty="0"/>
              <a:t>                                                            changes</a:t>
            </a:r>
          </a:p>
          <a:p>
            <a:r>
              <a:rPr lang="en-US" dirty="0"/>
              <a:t>    $</a:t>
            </a:r>
            <a:r>
              <a:rPr lang="en-US" dirty="0" err="1"/>
              <a:t>dumpvars</a:t>
            </a:r>
            <a:r>
              <a:rPr lang="en-US" dirty="0"/>
              <a:t>(0, testbench);   // store all variables of </a:t>
            </a:r>
          </a:p>
          <a:p>
            <a:r>
              <a:rPr lang="en-US" dirty="0"/>
              <a:t>                                                                   testbench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E6B3D-3617-1ADE-B72C-51D728AE6B31}"/>
              </a:ext>
            </a:extLst>
          </p:cNvPr>
          <p:cNvSpPr txBox="1"/>
          <p:nvPr/>
        </p:nvSpPr>
        <p:spPr>
          <a:xfrm>
            <a:off x="6947647" y="1279459"/>
            <a:ext cx="5378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// apply test cases</a:t>
            </a:r>
          </a:p>
          <a:p>
            <a:r>
              <a:rPr lang="en-US" dirty="0"/>
              <a:t>    a = 0; b = 0;   // both inputs 0</a:t>
            </a:r>
          </a:p>
          <a:p>
            <a:r>
              <a:rPr lang="en-US" dirty="0"/>
              <a:t>    #10;            // wait for 10 time units</a:t>
            </a:r>
          </a:p>
          <a:p>
            <a:endParaRPr lang="en-US" dirty="0"/>
          </a:p>
          <a:p>
            <a:r>
              <a:rPr lang="en-US" dirty="0"/>
              <a:t>    a = 0; b = 1;   // input combination 0,1</a:t>
            </a:r>
          </a:p>
          <a:p>
            <a:r>
              <a:rPr lang="en-US" dirty="0"/>
              <a:t>    #10;</a:t>
            </a:r>
          </a:p>
          <a:p>
            <a:endParaRPr lang="en-US" dirty="0"/>
          </a:p>
          <a:p>
            <a:r>
              <a:rPr lang="en-US" dirty="0"/>
              <a:t>    a = 1; b = 0;   // input combination 1,0</a:t>
            </a:r>
          </a:p>
          <a:p>
            <a:r>
              <a:rPr lang="en-US" dirty="0"/>
              <a:t>    #10;</a:t>
            </a:r>
          </a:p>
          <a:p>
            <a:endParaRPr lang="en-US" dirty="0"/>
          </a:p>
          <a:p>
            <a:r>
              <a:rPr lang="en-US" dirty="0"/>
              <a:t>    a = 1; b = 1;   // input combination 1,1</a:t>
            </a:r>
          </a:p>
          <a:p>
            <a:r>
              <a:rPr lang="en-US" dirty="0"/>
              <a:t>    #10;</a:t>
            </a:r>
          </a:p>
          <a:p>
            <a:endParaRPr lang="en-US" dirty="0"/>
          </a:p>
          <a:p>
            <a:r>
              <a:rPr lang="en-US" dirty="0"/>
              <a:t>    $finish;        // stop simulation</a:t>
            </a:r>
          </a:p>
          <a:p>
            <a:endParaRPr lang="en-US" dirty="0"/>
          </a:p>
          <a:p>
            <a:r>
              <a:rPr lang="en-US" dirty="0"/>
              <a:t>end</a:t>
            </a:r>
          </a:p>
          <a:p>
            <a:endParaRPr lang="en-US" dirty="0"/>
          </a:p>
          <a:p>
            <a:r>
              <a:rPr lang="en-US" dirty="0" err="1"/>
              <a:t>endmodule</a:t>
            </a:r>
            <a:r>
              <a:rPr lang="en-US" dirty="0"/>
              <a:t>           // end of testbench module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07540-8904-1F30-F0B7-EF27825BC0CD}"/>
              </a:ext>
            </a:extLst>
          </p:cNvPr>
          <p:cNvSpPr txBox="1"/>
          <p:nvPr/>
        </p:nvSpPr>
        <p:spPr>
          <a:xfrm>
            <a:off x="4146176" y="509193"/>
            <a:ext cx="560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Testbench part(left </a:t>
            </a:r>
            <a:r>
              <a:rPr lang="en-US" dirty="0" err="1"/>
              <a:t>sideof</a:t>
            </a:r>
            <a:r>
              <a:rPr lang="en-US" dirty="0"/>
              <a:t> EDA)</a:t>
            </a:r>
          </a:p>
        </p:txBody>
      </p:sp>
    </p:spTree>
    <p:extLst>
      <p:ext uri="{BB962C8B-B14F-4D97-AF65-F5344CB8AC3E}">
        <p14:creationId xmlns:p14="http://schemas.microsoft.com/office/powerpoint/2010/main" val="8901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A79D32-5952-84E0-6936-C795295A6A6C}"/>
              </a:ext>
            </a:extLst>
          </p:cNvPr>
          <p:cNvSpPr txBox="1"/>
          <p:nvPr/>
        </p:nvSpPr>
        <p:spPr>
          <a:xfrm>
            <a:off x="402336" y="889843"/>
            <a:ext cx="357799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testbench;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wire y;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and_gate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.A(a),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.B(b),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.Y(y)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);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initial begin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dumpfile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dump.vcd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dumpvars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(0,testbench);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a=0; b=0;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#10;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a=0;b=1;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#10;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a=1;b=0;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#10;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a=1;b=1;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#10;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$finish;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end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endmodule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FE3F8-6E4C-9AD7-5C4F-23C163FF4899}"/>
              </a:ext>
            </a:extLst>
          </p:cNvPr>
          <p:cNvSpPr txBox="1"/>
          <p:nvPr/>
        </p:nvSpPr>
        <p:spPr>
          <a:xfrm>
            <a:off x="7736542" y="1489973"/>
            <a:ext cx="31555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module </a:t>
            </a:r>
            <a:r>
              <a:rPr lang="en-US" dirty="0" err="1"/>
              <a:t>and_gate</a:t>
            </a:r>
            <a:r>
              <a:rPr lang="en-US" dirty="0"/>
              <a:t> (  </a:t>
            </a:r>
          </a:p>
          <a:p>
            <a:r>
              <a:rPr lang="en-US" dirty="0"/>
              <a:t>  input A,                         </a:t>
            </a:r>
          </a:p>
          <a:p>
            <a:r>
              <a:rPr lang="en-US" dirty="0"/>
              <a:t>  input B,                         </a:t>
            </a:r>
          </a:p>
          <a:p>
            <a:r>
              <a:rPr lang="en-US" dirty="0"/>
              <a:t>  output Y                        </a:t>
            </a:r>
          </a:p>
          <a:p>
            <a:r>
              <a:rPr lang="en-US" dirty="0"/>
              <a:t>);</a:t>
            </a:r>
          </a:p>
          <a:p>
            <a:r>
              <a:rPr lang="en-US" dirty="0"/>
              <a:t>  assign Y = A &amp; B;     </a:t>
            </a:r>
          </a:p>
          <a:p>
            <a:r>
              <a:rPr lang="en-US" dirty="0" err="1"/>
              <a:t>endmodule</a:t>
            </a:r>
            <a:r>
              <a:rPr lang="en-US" dirty="0"/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5233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37D9B2-68D3-0D32-A0E5-E86C9A5C1B0A}"/>
              </a:ext>
            </a:extLst>
          </p:cNvPr>
          <p:cNvSpPr txBox="1"/>
          <p:nvPr/>
        </p:nvSpPr>
        <p:spPr>
          <a:xfrm>
            <a:off x="1559859" y="751344"/>
            <a:ext cx="875851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$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dumpfile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dump.vcd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");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Meaning: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a file named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dump.vcd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store simulation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vcd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Change Dump file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records how signals change over time</a:t>
            </a:r>
          </a:p>
          <a:p>
            <a:pPr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$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dumpvars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 testbench);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Meaning: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Tells simulator 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all variable changes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testbench</a:t>
            </a:r>
          </a:p>
          <a:p>
            <a:pPr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Breakdown: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→ dump all levels (full hierarchy)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testbench → module name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So: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all signals (a, b, y) during simulation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>
                <a:latin typeface="Arial" panose="020B0604020202020204" pitchFamily="34" charset="0"/>
              </a:rPr>
              <a:t>design.sv</a:t>
            </a:r>
            <a:r>
              <a:rPr lang="en-US" altLang="en-US" dirty="0">
                <a:latin typeface="Arial" panose="020B0604020202020204" pitchFamily="34" charset="0"/>
              </a:rPr>
              <a:t> → the </a:t>
            </a:r>
            <a:r>
              <a:rPr lang="en-US" altLang="en-US" i="1" dirty="0">
                <a:latin typeface="Arial" panose="020B0604020202020204" pitchFamily="34" charset="0"/>
              </a:rPr>
              <a:t>machine</a:t>
            </a:r>
            <a:r>
              <a:rPr lang="en-US" altLang="en-US" dirty="0">
                <a:latin typeface="Arial" panose="020B0604020202020204" pitchFamily="34" charset="0"/>
              </a:rPr>
              <a:t> (actual circuit)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testbench.sv</a:t>
            </a:r>
            <a:r>
              <a:rPr lang="en-US" altLang="en-US" dirty="0">
                <a:latin typeface="Arial" panose="020B0604020202020204" pitchFamily="34" charset="0"/>
              </a:rPr>
              <a:t> → the </a:t>
            </a:r>
            <a:r>
              <a:rPr lang="en-US" altLang="en-US" i="1" dirty="0">
                <a:latin typeface="Arial" panose="020B0604020202020204" pitchFamily="34" charset="0"/>
              </a:rPr>
              <a:t>tester</a:t>
            </a:r>
            <a:r>
              <a:rPr lang="en-US" altLang="en-US" dirty="0">
                <a:latin typeface="Arial" panose="020B0604020202020204" pitchFamily="34" charset="0"/>
              </a:rPr>
              <a:t> (checks if machine works correctly)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systemverilog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23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44B02E-D6EC-BAAB-2296-07B27C358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87" y="1557076"/>
            <a:ext cx="9850225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9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907CD6-ABCD-7E39-3F99-BA6258C2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270" y="1204602"/>
            <a:ext cx="6669741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17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C02EE3-A90A-E443-40B6-0C9804928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058"/>
            <a:ext cx="12192000" cy="5252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22BB2-5D1C-C339-7899-BC4B92B45DF2}"/>
              </a:ext>
            </a:extLst>
          </p:cNvPr>
          <p:cNvSpPr txBox="1"/>
          <p:nvPr/>
        </p:nvSpPr>
        <p:spPr>
          <a:xfrm>
            <a:off x="896471" y="690282"/>
            <a:ext cx="623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Half Adder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D74558-A82A-AC8E-8986-CACA75007DBF}"/>
                  </a:ext>
                </a:extLst>
              </p14:cNvPr>
              <p14:cNvContentPartPr/>
              <p14:nvPr/>
            </p14:nvContentPartPr>
            <p14:xfrm>
              <a:off x="9260181" y="2267809"/>
              <a:ext cx="305280" cy="17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D74558-A82A-AC8E-8986-CACA75007D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5861" y="2263489"/>
                <a:ext cx="31392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6EC83EE-9B78-20A6-399C-EA10C6FDD371}"/>
              </a:ext>
            </a:extLst>
          </p:cNvPr>
          <p:cNvGrpSpPr/>
          <p:nvPr/>
        </p:nvGrpSpPr>
        <p:grpSpPr>
          <a:xfrm>
            <a:off x="9287181" y="2429449"/>
            <a:ext cx="636840" cy="227880"/>
            <a:chOff x="9287181" y="2429449"/>
            <a:chExt cx="6368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64C6E2B-5BDB-EF2C-2CC1-745A3E475F83}"/>
                    </a:ext>
                  </a:extLst>
                </p14:cNvPr>
                <p14:cNvContentPartPr/>
                <p14:nvPr/>
              </p14:nvContentPartPr>
              <p14:xfrm>
                <a:off x="9287181" y="2447089"/>
                <a:ext cx="379800" cy="21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64C6E2B-5BDB-EF2C-2CC1-745A3E475F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82861" y="2442769"/>
                  <a:ext cx="388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65459D-1FA5-F31B-401F-4BBA21A28D9B}"/>
                    </a:ext>
                  </a:extLst>
                </p14:cNvPr>
                <p14:cNvContentPartPr/>
                <p14:nvPr/>
              </p14:nvContentPartPr>
              <p14:xfrm>
                <a:off x="9314181" y="2429449"/>
                <a:ext cx="609840" cy="9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65459D-1FA5-F31B-401F-4BBA21A28D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09861" y="2425129"/>
                  <a:ext cx="61848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C8F6407-9C31-CC5C-8A27-AB0C9C4A4123}"/>
              </a:ext>
            </a:extLst>
          </p:cNvPr>
          <p:cNvSpPr txBox="1"/>
          <p:nvPr/>
        </p:nvSpPr>
        <p:spPr>
          <a:xfrm>
            <a:off x="9924021" y="2079812"/>
            <a:ext cx="199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Verilog code</a:t>
            </a:r>
          </a:p>
        </p:txBody>
      </p:sp>
    </p:spTree>
    <p:extLst>
      <p:ext uri="{BB962C8B-B14F-4D97-AF65-F5344CB8AC3E}">
        <p14:creationId xmlns:p14="http://schemas.microsoft.com/office/powerpoint/2010/main" val="51529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1A9FE2-4438-FE85-9CF7-5692CC422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6220"/>
            <a:ext cx="12192000" cy="208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9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FA0AE8-42EB-6A17-B27D-B447202ADEEB}"/>
              </a:ext>
            </a:extLst>
          </p:cNvPr>
          <p:cNvSpPr txBox="1"/>
          <p:nvPr/>
        </p:nvSpPr>
        <p:spPr>
          <a:xfrm>
            <a:off x="528918" y="582705"/>
            <a:ext cx="111341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2"/>
                </a:solidFill>
                <a:cs typeface="Arial" panose="020B0604020202020204" pitchFamily="34" charset="0"/>
              </a:rPr>
              <a:t>History of HDL (</a:t>
            </a:r>
            <a:r>
              <a:rPr lang="en-US" sz="4000" b="1" dirty="0">
                <a:solidFill>
                  <a:schemeClr val="tx2"/>
                </a:solidFill>
                <a:cs typeface="Arial" panose="020B0604020202020204" pitchFamily="34" charset="0"/>
              </a:rPr>
              <a:t>Hardware Description Languages)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46E756-43A0-6A02-4115-736AC0A6EA99}"/>
              </a:ext>
            </a:extLst>
          </p:cNvPr>
          <p:cNvSpPr txBox="1"/>
          <p:nvPr/>
        </p:nvSpPr>
        <p:spPr>
          <a:xfrm>
            <a:off x="528918" y="2339788"/>
            <a:ext cx="110445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days, digital circuits were designed using manual schematics and logic gates.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Engineers drew circuits using AND, OR, NOT gates on paper.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systems became complex (microprocessors, controllers, FPGA-Field Programmable Gate Array designs), manual design became difficult and error-prone.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Designers needed a faster and more reliable way to describe hardware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9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91F62-5623-EE28-8A5A-DF6CB425E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18" y="1866682"/>
            <a:ext cx="9753600" cy="3124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946BB-7696-251B-1B8A-4D1DBCA7D7BC}"/>
              </a:ext>
            </a:extLst>
          </p:cNvPr>
          <p:cNvSpPr txBox="1"/>
          <p:nvPr/>
        </p:nvSpPr>
        <p:spPr>
          <a:xfrm>
            <a:off x="1066800" y="5429922"/>
            <a:ext cx="9681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Note: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Use </a:t>
            </a:r>
            <a:r>
              <a:rPr lang="en-US" altLang="en-US" b="1" dirty="0">
                <a:latin typeface="Arial" panose="020B0604020202020204" pitchFamily="34" charset="0"/>
              </a:rPr>
              <a:t>Verilog</a:t>
            </a:r>
            <a:r>
              <a:rPr lang="en-US" altLang="en-US" dirty="0">
                <a:latin typeface="Arial" panose="020B0604020202020204" pitchFamily="34" charset="0"/>
              </a:rPr>
              <a:t> → if you want easy and fast coding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Use </a:t>
            </a:r>
            <a:r>
              <a:rPr lang="en-US" altLang="en-US" b="1" dirty="0">
                <a:latin typeface="Arial" panose="020B0604020202020204" pitchFamily="34" charset="0"/>
              </a:rPr>
              <a:t>VHDL</a:t>
            </a:r>
            <a:r>
              <a:rPr lang="en-US" altLang="en-US" dirty="0">
                <a:latin typeface="Arial" panose="020B0604020202020204" pitchFamily="34" charset="0"/>
              </a:rPr>
              <a:t> → if you need strict, reliable, large design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74157-C640-E44D-D5CD-533823E25586}"/>
              </a:ext>
            </a:extLst>
          </p:cNvPr>
          <p:cNvSpPr txBox="1"/>
          <p:nvPr/>
        </p:nvSpPr>
        <p:spPr>
          <a:xfrm>
            <a:off x="2375647" y="833718"/>
            <a:ext cx="791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Difference between Verilog and VHDL</a:t>
            </a:r>
          </a:p>
        </p:txBody>
      </p:sp>
    </p:spTree>
    <p:extLst>
      <p:ext uri="{BB962C8B-B14F-4D97-AF65-F5344CB8AC3E}">
        <p14:creationId xmlns:p14="http://schemas.microsoft.com/office/powerpoint/2010/main" val="193841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59BB23-66F8-6F57-0718-8179070F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1" y="847364"/>
            <a:ext cx="11584017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01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9C764A-C33F-0124-C8BF-53969B53B13C}"/>
              </a:ext>
            </a:extLst>
          </p:cNvPr>
          <p:cNvSpPr txBox="1"/>
          <p:nvPr/>
        </p:nvSpPr>
        <p:spPr>
          <a:xfrm>
            <a:off x="7355541" y="1816330"/>
            <a:ext cx="450924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in design box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full_adder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input A,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input B,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input Cin,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output Sum,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output Cout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Sum calculation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Sum = A ^ B ^ Cin;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Carry calculation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Cout = (A &amp; B) | (B &amp; Cin) | (A &amp; Cin);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endmodule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E56B3-D1AB-17EC-9876-2E3726DF7D68}"/>
              </a:ext>
            </a:extLst>
          </p:cNvPr>
          <p:cNvSpPr txBox="1"/>
          <p:nvPr/>
        </p:nvSpPr>
        <p:spPr>
          <a:xfrm>
            <a:off x="179295" y="1816330"/>
            <a:ext cx="2590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//in testbench box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full_adder_tb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 A, B, Cin;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Sum, Cout;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full_adder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B,Cin,Sum,Cout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36719-D987-1946-282D-62B42C4177B2}"/>
              </a:ext>
            </a:extLst>
          </p:cNvPr>
          <p:cNvSpPr txBox="1"/>
          <p:nvPr/>
        </p:nvSpPr>
        <p:spPr>
          <a:xfrm>
            <a:off x="3048000" y="1582341"/>
            <a:ext cx="321832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begin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dumpfile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dump.vcd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dumpvars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(0,full_adder_tb);</a:t>
            </a:r>
          </a:p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Apply test cases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A=0; B=0; Cin=0; #10;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A=0; B=0; Cin=1; #10;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A=0; B=1; Cin=0; #10;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A=0; B=1; Cin=1; #10;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A=1; B=0; Cin=0; #10;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A=1; B=0; Cin=1; #10;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A=1; B=1; Cin=0; #10;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A=1; B=1; Cin=1; #10;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endmodule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2EA0A-A3AB-A8B4-1889-731523E78737}"/>
              </a:ext>
            </a:extLst>
          </p:cNvPr>
          <p:cNvSpPr txBox="1"/>
          <p:nvPr/>
        </p:nvSpPr>
        <p:spPr>
          <a:xfrm>
            <a:off x="2841812" y="600635"/>
            <a:ext cx="4177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for full adder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DEE91-29E4-0FBC-A38F-622ACFB44EA8}"/>
              </a:ext>
            </a:extLst>
          </p:cNvPr>
          <p:cNvSpPr txBox="1"/>
          <p:nvPr/>
        </p:nvSpPr>
        <p:spPr>
          <a:xfrm>
            <a:off x="9610165" y="10095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4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4283F7-9664-CB9A-F272-97B111A83F44}"/>
              </a:ext>
            </a:extLst>
          </p:cNvPr>
          <p:cNvSpPr txBox="1"/>
          <p:nvPr/>
        </p:nvSpPr>
        <p:spPr>
          <a:xfrm>
            <a:off x="1127760" y="704354"/>
            <a:ext cx="1037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Comparison: HDL vs Software Programming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4321CB-C577-2304-93EF-70EDAF221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33642"/>
              </p:ext>
            </p:extLst>
          </p:nvPr>
        </p:nvGraphicFramePr>
        <p:xfrm>
          <a:off x="838200" y="1778000"/>
          <a:ext cx="10515600" cy="3503455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45068518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525367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279784"/>
                    </a:ext>
                  </a:extLst>
                </a:gridCol>
              </a:tblGrid>
              <a:tr h="7006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Software Programming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HDL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927493"/>
                  </a:ext>
                </a:extLst>
              </a:tr>
              <a:tr h="7006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Purpose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Develop software programs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Design hardware circuits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564793"/>
                  </a:ext>
                </a:extLst>
              </a:tr>
              <a:tr h="7006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Execution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Sequential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Parallel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862207"/>
                  </a:ext>
                </a:extLst>
              </a:tr>
              <a:tr h="7006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Examples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C, Java, Python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Verilog, VHDL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064337"/>
                  </a:ext>
                </a:extLst>
              </a:tr>
              <a:tr h="7006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Output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Software application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Digital hardware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62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426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461C66-548F-5F9A-364F-AF7B44553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813" y="1904787"/>
            <a:ext cx="8155857" cy="4009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B2BBB8-4DBD-5F4C-BC01-034A81F21E3A}"/>
              </a:ext>
            </a:extLst>
          </p:cNvPr>
          <p:cNvSpPr txBox="1"/>
          <p:nvPr/>
        </p:nvSpPr>
        <p:spPr>
          <a:xfrm>
            <a:off x="2232212" y="726141"/>
            <a:ext cx="6777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Circuit Verse examples</a:t>
            </a:r>
          </a:p>
        </p:txBody>
      </p:sp>
    </p:spTree>
    <p:extLst>
      <p:ext uri="{BB962C8B-B14F-4D97-AF65-F5344CB8AC3E}">
        <p14:creationId xmlns:p14="http://schemas.microsoft.com/office/powerpoint/2010/main" val="3003917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F8D1DD-54DC-BE7B-26F1-C832FA72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41363-9909-1DD5-D4C0-556BF8A55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4" y="2038156"/>
            <a:ext cx="6096851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97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4B8F62-549E-1C68-E64D-47BA116F62A0}"/>
              </a:ext>
            </a:extLst>
          </p:cNvPr>
          <p:cNvSpPr txBox="1"/>
          <p:nvPr/>
        </p:nvSpPr>
        <p:spPr>
          <a:xfrm>
            <a:off x="2689412" y="753035"/>
            <a:ext cx="251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X-NOR gate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E9346-A43F-A20E-828E-F6DB9449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6071"/>
            <a:ext cx="12192000" cy="46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94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5F56AC-5AA7-F698-4CA1-746FFC738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072" y="1804761"/>
            <a:ext cx="8509818" cy="3248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8E96C-81F5-1DE8-97FB-9169E387231E}"/>
              </a:ext>
            </a:extLst>
          </p:cNvPr>
          <p:cNvSpPr txBox="1"/>
          <p:nvPr/>
        </p:nvSpPr>
        <p:spPr>
          <a:xfrm>
            <a:off x="2680447" y="1039906"/>
            <a:ext cx="308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XOR gate</a:t>
            </a:r>
          </a:p>
        </p:txBody>
      </p:sp>
    </p:spTree>
    <p:extLst>
      <p:ext uri="{BB962C8B-B14F-4D97-AF65-F5344CB8AC3E}">
        <p14:creationId xmlns:p14="http://schemas.microsoft.com/office/powerpoint/2010/main" val="2407875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294F1A-CE91-801D-EC1B-510E04A1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1/15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6DD53-DA54-6457-9FB0-F5DCBA626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088" y="0"/>
            <a:ext cx="779182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8D0E1-798F-4F16-28D5-B25728319F20}"/>
              </a:ext>
            </a:extLst>
          </p:cNvPr>
          <p:cNvSpPr txBox="1"/>
          <p:nvPr/>
        </p:nvSpPr>
        <p:spPr>
          <a:xfrm>
            <a:off x="188259" y="1129553"/>
            <a:ext cx="195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XOR gate</a:t>
            </a:r>
          </a:p>
        </p:txBody>
      </p:sp>
    </p:spTree>
    <p:extLst>
      <p:ext uri="{BB962C8B-B14F-4D97-AF65-F5344CB8AC3E}">
        <p14:creationId xmlns:p14="http://schemas.microsoft.com/office/powerpoint/2010/main" val="2544871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BAEA5F-278A-DD1C-F9B1-F10F7F4B9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3" y="2543051"/>
            <a:ext cx="6490447" cy="340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AA04EE-500A-B5EB-B8A3-CD893DF33D6B}"/>
              </a:ext>
            </a:extLst>
          </p:cNvPr>
          <p:cNvSpPr txBox="1"/>
          <p:nvPr/>
        </p:nvSpPr>
        <p:spPr>
          <a:xfrm>
            <a:off x="645459" y="1622272"/>
            <a:ext cx="10901082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simplify digital system design, Hardware Description Languages (HDLs) were introduced.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HDLs allow engineers to describe hardware behavior using code rather than drawing circuits.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Designers can model systems at different levels such as behavioral, dataflow, and structural level.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most widely used HDLs are: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VHDL (Very High-Speed Integrated Circuit Hardware Description Language)</a:t>
            </a:r>
          </a:p>
          <a:p>
            <a:pPr marL="2857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81970-B302-0921-1547-4F7FCFCB6C03}"/>
              </a:ext>
            </a:extLst>
          </p:cNvPr>
          <p:cNvSpPr txBox="1"/>
          <p:nvPr/>
        </p:nvSpPr>
        <p:spPr>
          <a:xfrm>
            <a:off x="887506" y="475129"/>
            <a:ext cx="104169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Evolution of Hardware Description Languages (HDLs)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2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D00B1F-4791-DE2B-F6D6-D563A8B0A066}"/>
              </a:ext>
            </a:extLst>
          </p:cNvPr>
          <p:cNvSpPr txBox="1"/>
          <p:nvPr/>
        </p:nvSpPr>
        <p:spPr>
          <a:xfrm>
            <a:off x="1237129" y="493059"/>
            <a:ext cx="10228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Typical HDL-Based Design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FC8DA-E38E-C612-E91B-899764CD17E8}"/>
              </a:ext>
            </a:extLst>
          </p:cNvPr>
          <p:cNvSpPr txBox="1"/>
          <p:nvPr/>
        </p:nvSpPr>
        <p:spPr>
          <a:xfrm>
            <a:off x="806824" y="1200945"/>
            <a:ext cx="88929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HDL design follows a systematic process: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→ Simulation → Synthesis → Verification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Write HDL code describing the circuit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Test the design using a simulator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Convert HDL code into hardware gates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Ensure the circuit produces correct outputs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8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562158-9E73-73FB-E794-9502AF273B4E}"/>
              </a:ext>
            </a:extLst>
          </p:cNvPr>
          <p:cNvSpPr txBox="1"/>
          <p:nvPr/>
        </p:nvSpPr>
        <p:spPr>
          <a:xfrm>
            <a:off x="573741" y="735107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types in HDL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844E8-3B0B-39ED-FE2F-5269BEA902A1}"/>
              </a:ext>
            </a:extLst>
          </p:cNvPr>
          <p:cNvSpPr txBox="1"/>
          <p:nvPr/>
        </p:nvSpPr>
        <p:spPr>
          <a:xfrm>
            <a:off x="510988" y="1201270"/>
            <a:ext cx="10721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Most commonly used connection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Tri-state wire (can be high impedance Z)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Wired-AND logic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Wired-OR logic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C6263-8482-303C-CE95-009491350DC4}"/>
              </a:ext>
            </a:extLst>
          </p:cNvPr>
          <p:cNvSpPr txBox="1"/>
          <p:nvPr/>
        </p:nvSpPr>
        <p:spPr>
          <a:xfrm>
            <a:off x="439271" y="295031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Variable Types: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Stores value (used in procedural blocks)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Whole numbers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Decimal values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Simulation time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33B63-034F-C437-62E3-FF664F86A6D7}"/>
              </a:ext>
            </a:extLst>
          </p:cNvPr>
          <p:cNvSpPr txBox="1"/>
          <p:nvPr/>
        </p:nvSpPr>
        <p:spPr>
          <a:xfrm>
            <a:off x="510988" y="491806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Values in HDL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Logic 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Logic 1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Unknown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High impedance</a:t>
            </a:r>
          </a:p>
        </p:txBody>
      </p:sp>
    </p:spTree>
    <p:extLst>
      <p:ext uri="{BB962C8B-B14F-4D97-AF65-F5344CB8AC3E}">
        <p14:creationId xmlns:p14="http://schemas.microsoft.com/office/powerpoint/2010/main" val="87217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6C02F8-5CED-17D1-BF1D-37127105D6C7}"/>
              </a:ext>
            </a:extLst>
          </p:cNvPr>
          <p:cNvSpPr txBox="1"/>
          <p:nvPr/>
        </p:nvSpPr>
        <p:spPr>
          <a:xfrm>
            <a:off x="1623209" y="654050"/>
            <a:ext cx="9690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HDL Design Flow Using EDA Playground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16C8C0-FDB8-D762-368F-4BC547AEAF3F}"/>
              </a:ext>
            </a:extLst>
          </p:cNvPr>
          <p:cNvSpPr txBox="1"/>
          <p:nvPr/>
        </p:nvSpPr>
        <p:spPr>
          <a:xfrm>
            <a:off x="701040" y="1182370"/>
            <a:ext cx="876628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performed in the simulator: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Write Verilog Design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Describe the hardware circuit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Create Testbench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Apply input signals for testing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Run Simulation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Execute the design using simulator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View Waveform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Observe signal behavior using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EPWave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Verify Output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Compare results with expected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6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6089CD-2457-B3DC-9F04-6BC9B3B28DA2}"/>
              </a:ext>
            </a:extLst>
          </p:cNvPr>
          <p:cNvSpPr txBox="1"/>
          <p:nvPr/>
        </p:nvSpPr>
        <p:spPr>
          <a:xfrm>
            <a:off x="717176" y="1326451"/>
            <a:ext cx="10712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Verilog is a Hardware Description Language (HDL) used to design and model digital circuits such as adders, multiplexers, registers, processors, etc.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Structure of Verilog Code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module_name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input_ports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output_ports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// Declare inputs and outputs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input A, B;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output Y;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// Logic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assign Y = A &amp; B;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endmodule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23DE3-3E74-1B36-D9CF-4993A45E15B9}"/>
              </a:ext>
            </a:extLst>
          </p:cNvPr>
          <p:cNvSpPr txBox="1"/>
          <p:nvPr/>
        </p:nvSpPr>
        <p:spPr>
          <a:xfrm>
            <a:off x="3164541" y="600635"/>
            <a:ext cx="534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Verilog</a:t>
            </a:r>
          </a:p>
        </p:txBody>
      </p:sp>
    </p:spTree>
    <p:extLst>
      <p:ext uri="{BB962C8B-B14F-4D97-AF65-F5344CB8AC3E}">
        <p14:creationId xmlns:p14="http://schemas.microsoft.com/office/powerpoint/2010/main" val="148882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57764A-79D0-E97A-CF65-69AB7534ADAF}"/>
              </a:ext>
            </a:extLst>
          </p:cNvPr>
          <p:cNvSpPr txBox="1"/>
          <p:nvPr/>
        </p:nvSpPr>
        <p:spPr>
          <a:xfrm>
            <a:off x="1344706" y="1335741"/>
            <a:ext cx="9403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for simulator </a:t>
            </a:r>
          </a:p>
          <a:p>
            <a:r>
              <a:rPr lang="en-US" dirty="0">
                <a:hlinkClick r:id="rId2"/>
              </a:rPr>
              <a:t>https://www.edaplayground.com/</a:t>
            </a:r>
            <a:endParaRPr lang="en-US" dirty="0"/>
          </a:p>
          <a:p>
            <a:r>
              <a:rPr lang="en-US" dirty="0"/>
              <a:t>Sign with google account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</a:t>
            </a:r>
            <a:r>
              <a:rPr lang="en-US" b="1" dirty="0"/>
              <a:t>EDA ( Electronic Design Automation) simulator</a:t>
            </a:r>
            <a:r>
              <a:rPr lang="en-US" dirty="0"/>
              <a:t> is a tool used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electronic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Simulate digital systems (like logic gates, HDL designs)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circuits before actual hardware implementation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2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087E34-4612-176C-088F-D060BDDD7B37}"/>
              </a:ext>
            </a:extLst>
          </p:cNvPr>
          <p:cNvSpPr txBox="1"/>
          <p:nvPr/>
        </p:nvSpPr>
        <p:spPr>
          <a:xfrm>
            <a:off x="1075765" y="1021976"/>
            <a:ext cx="107217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Left Window – Testbench (testbench.sv)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where you write the testbench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testbench is used to provide inputs and check outputs.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simulates how the circuit behaves.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Right Window – Design (design.sv)</a:t>
            </a:r>
          </a:p>
          <a:p>
            <a:r>
              <a:rPr lang="en-US" dirty="0"/>
              <a:t>This is where you write the actual Verilog circuit design.</a:t>
            </a:r>
          </a:p>
          <a:p>
            <a:r>
              <a:rPr lang="en-US" dirty="0"/>
              <a:t>Example (AND Gate):</a:t>
            </a:r>
          </a:p>
          <a:p>
            <a:endParaRPr lang="en-US" dirty="0"/>
          </a:p>
          <a:p>
            <a:r>
              <a:rPr lang="en-US" b="1" dirty="0"/>
              <a:t>Run the Simulation</a:t>
            </a:r>
          </a:p>
          <a:p>
            <a:r>
              <a:rPr lang="en-US" dirty="0"/>
              <a:t>Steps:</a:t>
            </a:r>
          </a:p>
          <a:p>
            <a:r>
              <a:rPr lang="en-US" dirty="0"/>
              <a:t>Write </a:t>
            </a:r>
            <a:r>
              <a:rPr lang="en-US" b="1" dirty="0"/>
              <a:t>design code</a:t>
            </a:r>
            <a:r>
              <a:rPr lang="en-US" dirty="0"/>
              <a:t> on the </a:t>
            </a:r>
            <a:r>
              <a:rPr lang="en-US" b="1" dirty="0"/>
              <a:t>right side</a:t>
            </a:r>
            <a:r>
              <a:rPr lang="en-US" dirty="0"/>
              <a:t>.</a:t>
            </a:r>
          </a:p>
          <a:p>
            <a:r>
              <a:rPr lang="en-US" dirty="0"/>
              <a:t>Write </a:t>
            </a:r>
            <a:r>
              <a:rPr lang="en-US" b="1" dirty="0"/>
              <a:t>testbench code</a:t>
            </a:r>
            <a:r>
              <a:rPr lang="en-US" dirty="0"/>
              <a:t> on the </a:t>
            </a:r>
            <a:r>
              <a:rPr lang="en-US" b="1" dirty="0"/>
              <a:t>left side</a:t>
            </a:r>
            <a:r>
              <a:rPr lang="en-US" dirty="0"/>
              <a:t>.</a:t>
            </a:r>
          </a:p>
          <a:p>
            <a:r>
              <a:rPr lang="en-US" dirty="0"/>
              <a:t>Click </a:t>
            </a:r>
            <a:r>
              <a:rPr lang="en-US" b="1" dirty="0"/>
              <a:t>Run</a:t>
            </a:r>
            <a:r>
              <a:rPr lang="en-US" dirty="0"/>
              <a:t> (top blue button).</a:t>
            </a:r>
          </a:p>
          <a:p>
            <a:r>
              <a:rPr lang="en-US" dirty="0"/>
              <a:t>Output will appear in the </a:t>
            </a:r>
            <a:r>
              <a:rPr lang="en-US" b="1" dirty="0"/>
              <a:t>Log window</a:t>
            </a:r>
            <a:r>
              <a:rPr lang="en-US" dirty="0"/>
              <a:t> below.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847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32594</TotalTime>
  <Words>1628</Words>
  <Application>Microsoft Office PowerPoint</Application>
  <PresentationFormat>Widescreen</PresentationFormat>
  <Paragraphs>262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CSE211</dc:title>
  <dc:creator>lovi raj gupta</dc:creator>
  <cp:lastModifiedBy>Aarti Shar</cp:lastModifiedBy>
  <cp:revision>160</cp:revision>
  <dcterms:created xsi:type="dcterms:W3CDTF">2024-12-19T08:47:23Z</dcterms:created>
  <dcterms:modified xsi:type="dcterms:W3CDTF">2026-04-06T05:42:39Z</dcterms:modified>
</cp:coreProperties>
</file>